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70" r:id="rId3"/>
    <p:sldId id="269" r:id="rId4"/>
    <p:sldId id="268" r:id="rId5"/>
    <p:sldId id="259" r:id="rId6"/>
    <p:sldId id="272" r:id="rId7"/>
    <p:sldId id="260" r:id="rId8"/>
    <p:sldId id="261" r:id="rId9"/>
    <p:sldId id="262"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anil" initials="aa" lastIdx="1" clrIdx="0">
    <p:extLst>
      <p:ext uri="{19B8F6BF-5375-455C-9EA6-DF929625EA0E}">
        <p15:presenceInfo xmlns:p15="http://schemas.microsoft.com/office/powerpoint/2012/main" userId="d468e2231df9f6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2314" autoAdjust="0"/>
  </p:normalViewPr>
  <p:slideViewPr>
    <p:cSldViewPr snapToGrid="0" showGuides="1">
      <p:cViewPr varScale="1">
        <p:scale>
          <a:sx n="104" d="100"/>
          <a:sy n="104" d="100"/>
        </p:scale>
        <p:origin x="998"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24245-981D-4109-B525-29F56CA1809F}" type="datetimeFigureOut">
              <a:rPr lang="en-IN" smtClean="0"/>
              <a:t>10-09-2023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0E4481-E744-4AAC-B42D-FBCF74A980B8}" type="slidenum">
              <a:rPr lang="en-IN" smtClean="0"/>
              <a:t>‹#›</a:t>
            </a:fld>
            <a:endParaRPr lang="en-IN"/>
          </a:p>
        </p:txBody>
      </p:sp>
    </p:spTree>
    <p:extLst>
      <p:ext uri="{BB962C8B-B14F-4D97-AF65-F5344CB8AC3E}">
        <p14:creationId xmlns:p14="http://schemas.microsoft.com/office/powerpoint/2010/main" val="103512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0E4481-E744-4AAC-B42D-FBCF74A980B8}" type="slidenum">
              <a:rPr lang="en-IN" smtClean="0"/>
              <a:t>1</a:t>
            </a:fld>
            <a:endParaRPr lang="en-IN"/>
          </a:p>
        </p:txBody>
      </p:sp>
    </p:spTree>
    <p:extLst>
      <p:ext uri="{BB962C8B-B14F-4D97-AF65-F5344CB8AC3E}">
        <p14:creationId xmlns:p14="http://schemas.microsoft.com/office/powerpoint/2010/main" val="1761633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latin typeface="Californian FB" panose="0207040306080B030204" pitchFamily="18" charset="0"/>
            </a:endParaRPr>
          </a:p>
          <a:p>
            <a:r>
              <a:rPr lang="en-IN" dirty="0">
                <a:latin typeface="Californian FB" panose="0207040306080B030204" pitchFamily="18" charset="0"/>
              </a:rPr>
              <a:t>Imagine you want to understand how the tiny particles inside atoms (quarks and gluons) stick together. Lattice QCD is like a super-detailed Minecraft world for scientists. Instead of continuous land, they use blocks (or grid points) to represent space and time, which makes it easier to run computer simulations and figure out how these particles interact.</a:t>
            </a:r>
          </a:p>
          <a:p>
            <a:endParaRPr lang="en-IN" dirty="0"/>
          </a:p>
        </p:txBody>
      </p:sp>
      <p:sp>
        <p:nvSpPr>
          <p:cNvPr id="4" name="Slide Number Placeholder 3"/>
          <p:cNvSpPr>
            <a:spLocks noGrp="1"/>
          </p:cNvSpPr>
          <p:nvPr>
            <p:ph type="sldNum" sz="quarter" idx="5"/>
          </p:nvPr>
        </p:nvSpPr>
        <p:spPr/>
        <p:txBody>
          <a:bodyPr/>
          <a:lstStyle/>
          <a:p>
            <a:fld id="{000E4481-E744-4AAC-B42D-FBCF74A980B8}" type="slidenum">
              <a:rPr lang="en-IN" smtClean="0"/>
              <a:t>3</a:t>
            </a:fld>
            <a:endParaRPr lang="en-IN"/>
          </a:p>
        </p:txBody>
      </p:sp>
    </p:spTree>
    <p:extLst>
      <p:ext uri="{BB962C8B-B14F-4D97-AF65-F5344CB8AC3E}">
        <p14:creationId xmlns:p14="http://schemas.microsoft.com/office/powerpoint/2010/main" val="265912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Californian FB" panose="0207040306080B030204" pitchFamily="18" charset="0"/>
              </a:rPr>
              <a:t>Imagine you're dropping a stone into a pond and watching the ripples it creates. A two-point correlation function in Lattice QCD is like watching two specific points on the water to see how they respond over time. By looking at how the ripples at one point relate to the ripples at another point, we can figure out some properties of the tiny particles inside atoms.</a:t>
            </a:r>
          </a:p>
          <a:p>
            <a:endParaRPr lang="en-IN" dirty="0"/>
          </a:p>
        </p:txBody>
      </p:sp>
      <p:sp>
        <p:nvSpPr>
          <p:cNvPr id="4" name="Slide Number Placeholder 3"/>
          <p:cNvSpPr>
            <a:spLocks noGrp="1"/>
          </p:cNvSpPr>
          <p:nvPr>
            <p:ph type="sldNum" sz="quarter" idx="5"/>
          </p:nvPr>
        </p:nvSpPr>
        <p:spPr/>
        <p:txBody>
          <a:bodyPr/>
          <a:lstStyle/>
          <a:p>
            <a:fld id="{000E4481-E744-4AAC-B42D-FBCF74A980B8}" type="slidenum">
              <a:rPr lang="en-IN" smtClean="0"/>
              <a:t>4</a:t>
            </a:fld>
            <a:endParaRPr lang="en-IN"/>
          </a:p>
        </p:txBody>
      </p:sp>
    </p:spTree>
    <p:extLst>
      <p:ext uri="{BB962C8B-B14F-4D97-AF65-F5344CB8AC3E}">
        <p14:creationId xmlns:p14="http://schemas.microsoft.com/office/powerpoint/2010/main" val="24007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latin typeface="Californian FB" panose="0207040306080B030204" pitchFamily="18" charset="0"/>
            </a:endParaRPr>
          </a:p>
          <a:p>
            <a:r>
              <a:rPr lang="en-IN" dirty="0">
                <a:latin typeface="Californian FB" panose="0207040306080B030204" pitchFamily="18" charset="0"/>
              </a:rPr>
              <a:t>Imagine you have a bag of mixed candies and you want to estimate the average weight of a candy. You might take a handful and average their weights. But, what if, by chance, you grabbed a handful with unusually heavy or light candies? The jackknife method is like weighing the candies in your handful one by one, leaving one out each time, to see if that candy was affecting the average weight a lot. This helps you understand if your average is reliable or if it's being skewed by just one or two candies.</a:t>
            </a:r>
          </a:p>
          <a:p>
            <a:endParaRPr lang="en-IN" dirty="0"/>
          </a:p>
        </p:txBody>
      </p:sp>
      <p:sp>
        <p:nvSpPr>
          <p:cNvPr id="4" name="Slide Number Placeholder 3"/>
          <p:cNvSpPr>
            <a:spLocks noGrp="1"/>
          </p:cNvSpPr>
          <p:nvPr>
            <p:ph type="sldNum" sz="quarter" idx="5"/>
          </p:nvPr>
        </p:nvSpPr>
        <p:spPr/>
        <p:txBody>
          <a:bodyPr/>
          <a:lstStyle/>
          <a:p>
            <a:fld id="{000E4481-E744-4AAC-B42D-FBCF74A980B8}" type="slidenum">
              <a:rPr lang="en-IN" smtClean="0"/>
              <a:t>7</a:t>
            </a:fld>
            <a:endParaRPr lang="en-IN"/>
          </a:p>
        </p:txBody>
      </p:sp>
    </p:spTree>
    <p:extLst>
      <p:ext uri="{BB962C8B-B14F-4D97-AF65-F5344CB8AC3E}">
        <p14:creationId xmlns:p14="http://schemas.microsoft.com/office/powerpoint/2010/main" val="3563600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Imagine you have a bag of mixed candies, and you want to guess the average weight of a candy. To use the bootstrap method, you'd take a handful of candies, record the average weight, then put them back in the bag and mix them up. You'd repeat this process many times. Each time you might get a slightly different average because you're picking candies randomly. After doing this many times, you'd look at all the averages you wrote down. The range and pattern of those averages give you a good idea about the true average weight of the candies in the bag and how sure you are about it!</a:t>
            </a:r>
          </a:p>
          <a:p>
            <a:endParaRPr lang="en-IN" dirty="0"/>
          </a:p>
        </p:txBody>
      </p:sp>
      <p:sp>
        <p:nvSpPr>
          <p:cNvPr id="4" name="Slide Number Placeholder 3"/>
          <p:cNvSpPr>
            <a:spLocks noGrp="1"/>
          </p:cNvSpPr>
          <p:nvPr>
            <p:ph type="sldNum" sz="quarter" idx="5"/>
          </p:nvPr>
        </p:nvSpPr>
        <p:spPr/>
        <p:txBody>
          <a:bodyPr/>
          <a:lstStyle/>
          <a:p>
            <a:fld id="{000E4481-E744-4AAC-B42D-FBCF74A980B8}" type="slidenum">
              <a:rPr lang="en-IN" smtClean="0"/>
              <a:t>8</a:t>
            </a:fld>
            <a:endParaRPr lang="en-IN"/>
          </a:p>
        </p:txBody>
      </p:sp>
    </p:spTree>
    <p:extLst>
      <p:ext uri="{BB962C8B-B14F-4D97-AF65-F5344CB8AC3E}">
        <p14:creationId xmlns:p14="http://schemas.microsoft.com/office/powerpoint/2010/main" val="284704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FFFFFF"/>
                </a:solidFill>
                <a:effectLst/>
                <a:latin typeface="Söhne"/>
              </a:rPr>
              <a:t>Advantages of Using Jackknife in Lattice QCD:</a:t>
            </a:r>
          </a:p>
          <a:p>
            <a:pPr algn="l">
              <a:buFont typeface="+mj-lt"/>
              <a:buAutoNum type="arabicPeriod"/>
            </a:pPr>
            <a:r>
              <a:rPr lang="en-US" b="1" i="0" dirty="0">
                <a:solidFill>
                  <a:srgbClr val="FFFFFF"/>
                </a:solidFill>
                <a:effectLst/>
                <a:latin typeface="Söhne"/>
              </a:rPr>
              <a:t>Simplicity</a:t>
            </a:r>
            <a:r>
              <a:rPr lang="en-US" b="0" i="0" dirty="0">
                <a:solidFill>
                  <a:srgbClr val="FFFFFF"/>
                </a:solidFill>
                <a:effectLst/>
                <a:latin typeface="Söhne"/>
              </a:rPr>
              <a:t>: Jackknife is relatively straightforward and simpler in its formulation than bootstrap.</a:t>
            </a:r>
          </a:p>
          <a:p>
            <a:pPr algn="l">
              <a:buFont typeface="+mj-lt"/>
              <a:buAutoNum type="arabicPeriod"/>
            </a:pPr>
            <a:r>
              <a:rPr lang="en-US" b="1" i="0" dirty="0">
                <a:solidFill>
                  <a:srgbClr val="FFFFFF"/>
                </a:solidFill>
                <a:effectLst/>
                <a:latin typeface="Söhne"/>
              </a:rPr>
              <a:t>Deterministic</a:t>
            </a:r>
            <a:r>
              <a:rPr lang="en-US" b="0" i="0" dirty="0">
                <a:solidFill>
                  <a:srgbClr val="FFFFFF"/>
                </a:solidFill>
                <a:effectLst/>
                <a:latin typeface="Söhne"/>
              </a:rPr>
              <a:t>: The jackknife procedure, which involves leaving out one observation at a time and recalculating the desired statistic, gives deterministic results each time it is applied.</a:t>
            </a:r>
          </a:p>
          <a:p>
            <a:pPr algn="l">
              <a:buFont typeface="+mj-lt"/>
              <a:buAutoNum type="arabicPeriod"/>
            </a:pPr>
            <a:r>
              <a:rPr lang="en-US" b="1" i="0" dirty="0">
                <a:solidFill>
                  <a:srgbClr val="FFFFFF"/>
                </a:solidFill>
                <a:effectLst/>
                <a:latin typeface="Söhne"/>
              </a:rPr>
              <a:t>Bias Correction</a:t>
            </a:r>
            <a:r>
              <a:rPr lang="en-US" b="0" i="0" dirty="0">
                <a:solidFill>
                  <a:srgbClr val="FFFFFF"/>
                </a:solidFill>
                <a:effectLst/>
                <a:latin typeface="Söhne"/>
              </a:rPr>
              <a:t>: Jackknife can be effectively used to estimate and correct the bias of a sample estimator, which can be helpful in certain lattice QCD calculations.</a:t>
            </a:r>
          </a:p>
          <a:p>
            <a:pPr algn="l"/>
            <a:r>
              <a:rPr lang="en-US" b="1" i="0" dirty="0">
                <a:solidFill>
                  <a:srgbClr val="FFFFFF"/>
                </a:solidFill>
                <a:effectLst/>
                <a:latin typeface="Söhne"/>
              </a:rPr>
              <a:t>Advantages of Using Bootstrap in Lattice QCD:</a:t>
            </a:r>
          </a:p>
          <a:p>
            <a:pPr algn="l">
              <a:buFont typeface="+mj-lt"/>
              <a:buAutoNum type="arabicPeriod"/>
            </a:pPr>
            <a:r>
              <a:rPr lang="en-US" b="1" i="0" dirty="0">
                <a:solidFill>
                  <a:srgbClr val="FFFFFF"/>
                </a:solidFill>
                <a:effectLst/>
                <a:latin typeface="Söhne"/>
              </a:rPr>
              <a:t>Versatility</a:t>
            </a:r>
            <a:r>
              <a:rPr lang="en-US" b="0" i="0" dirty="0">
                <a:solidFill>
                  <a:srgbClr val="FFFFFF"/>
                </a:solidFill>
                <a:effectLst/>
                <a:latin typeface="Söhne"/>
              </a:rPr>
              <a:t>: Bootstrap is more versatile in the sense that it can be used to estimate the distribution of a wider range of statistics compared to the jackknife.</a:t>
            </a:r>
          </a:p>
          <a:p>
            <a:pPr algn="l">
              <a:buFont typeface="+mj-lt"/>
              <a:buAutoNum type="arabicPeriod"/>
            </a:pPr>
            <a:r>
              <a:rPr lang="en-US" b="1" i="0" dirty="0">
                <a:solidFill>
                  <a:srgbClr val="FFFFFF"/>
                </a:solidFill>
                <a:effectLst/>
                <a:latin typeface="Söhne"/>
              </a:rPr>
              <a:t>Better Error Estimates</a:t>
            </a:r>
            <a:r>
              <a:rPr lang="en-US" b="0" i="0" dirty="0">
                <a:solidFill>
                  <a:srgbClr val="FFFFFF"/>
                </a:solidFill>
                <a:effectLst/>
                <a:latin typeface="Söhne"/>
              </a:rPr>
              <a:t>: Bootstrap, especially when using a large number of resamples, can provide more accurate estimates of standard error</a:t>
            </a:r>
          </a:p>
          <a:p>
            <a:pPr algn="l"/>
            <a:r>
              <a:rPr lang="en-US" b="0" i="0" dirty="0">
                <a:solidFill>
                  <a:srgbClr val="FFFFFF"/>
                </a:solidFill>
                <a:effectLst/>
                <a:latin typeface="Söhne"/>
              </a:rPr>
              <a:t>Certainly, here's a concise version for your slide:</a:t>
            </a:r>
          </a:p>
          <a:p>
            <a:pPr algn="l"/>
            <a:r>
              <a:rPr lang="en-US" b="1" i="0" dirty="0">
                <a:solidFill>
                  <a:srgbClr val="FFFFFF"/>
                </a:solidFill>
                <a:effectLst/>
                <a:latin typeface="Söhne"/>
              </a:rPr>
              <a:t>Jackknife vs. Bootstrap in Lattice QCD</a:t>
            </a:r>
            <a:endParaRPr lang="en-US" b="0" i="0" dirty="0">
              <a:solidFill>
                <a:srgbClr val="FFFFFF"/>
              </a:solidFill>
              <a:effectLst/>
              <a:latin typeface="Söhne"/>
            </a:endParaRPr>
          </a:p>
          <a:p>
            <a:pPr algn="l"/>
            <a:r>
              <a:rPr lang="en-US" b="1" i="0" dirty="0">
                <a:solidFill>
                  <a:srgbClr val="FFFFFF"/>
                </a:solidFill>
                <a:effectLst/>
                <a:latin typeface="Söhne"/>
              </a:rPr>
              <a:t>Jackknife:</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Simpler formulation</a:t>
            </a:r>
          </a:p>
          <a:p>
            <a:pPr algn="l">
              <a:buFont typeface="Arial" panose="020B0604020202020204" pitchFamily="34" charset="0"/>
              <a:buChar char="•"/>
            </a:pPr>
            <a:r>
              <a:rPr lang="en-US" b="0" i="0" dirty="0">
                <a:solidFill>
                  <a:srgbClr val="FFFFFF"/>
                </a:solidFill>
                <a:effectLst/>
                <a:latin typeface="Söhne"/>
              </a:rPr>
              <a:t>Deterministic results</a:t>
            </a:r>
          </a:p>
          <a:p>
            <a:pPr algn="l">
              <a:buFont typeface="Arial" panose="020B0604020202020204" pitchFamily="34" charset="0"/>
              <a:buChar char="•"/>
            </a:pPr>
            <a:r>
              <a:rPr lang="en-US" b="0" i="0" dirty="0">
                <a:solidFill>
                  <a:srgbClr val="FFFFFF"/>
                </a:solidFill>
                <a:effectLst/>
                <a:latin typeface="Söhne"/>
              </a:rPr>
              <a:t>Bias correction</a:t>
            </a:r>
          </a:p>
          <a:p>
            <a:pPr algn="l"/>
            <a:r>
              <a:rPr lang="en-US" b="1" i="0" dirty="0">
                <a:solidFill>
                  <a:srgbClr val="FFFFFF"/>
                </a:solidFill>
                <a:effectLst/>
                <a:latin typeface="Söhne"/>
              </a:rPr>
              <a:t>Bootstrap:</a:t>
            </a:r>
            <a:endParaRPr lang="en-US" b="0" i="0" dirty="0">
              <a:solidFill>
                <a:srgbClr val="FFFFFF"/>
              </a:solidFill>
              <a:effectLst/>
              <a:latin typeface="Söhne"/>
            </a:endParaRPr>
          </a:p>
          <a:p>
            <a:pPr algn="l">
              <a:buFont typeface="Arial" panose="020B0604020202020204" pitchFamily="34" charset="0"/>
              <a:buChar char="•"/>
            </a:pPr>
            <a:r>
              <a:rPr lang="en-US" b="0" i="0" dirty="0">
                <a:solidFill>
                  <a:srgbClr val="FFFFFF"/>
                </a:solidFill>
                <a:effectLst/>
                <a:latin typeface="Söhne"/>
              </a:rPr>
              <a:t>Greater versatility</a:t>
            </a:r>
          </a:p>
          <a:p>
            <a:pPr algn="l">
              <a:buFont typeface="Arial" panose="020B0604020202020204" pitchFamily="34" charset="0"/>
              <a:buChar char="•"/>
            </a:pPr>
            <a:r>
              <a:rPr lang="en-US" b="0" i="0" dirty="0">
                <a:solidFill>
                  <a:srgbClr val="FFFFFF"/>
                </a:solidFill>
                <a:effectLst/>
                <a:latin typeface="Söhne"/>
              </a:rPr>
              <a:t>Accurate error estimates</a:t>
            </a:r>
          </a:p>
          <a:p>
            <a:pPr algn="l">
              <a:buFont typeface="Arial" panose="020B0604020202020204" pitchFamily="34" charset="0"/>
              <a:buChar char="•"/>
            </a:pPr>
            <a:r>
              <a:rPr lang="en-US" b="0" i="0" dirty="0">
                <a:solidFill>
                  <a:srgbClr val="FFFFFF"/>
                </a:solidFill>
                <a:effectLst/>
                <a:latin typeface="Söhne"/>
              </a:rPr>
              <a:t>Useful for complex statistics</a:t>
            </a:r>
          </a:p>
          <a:p>
            <a:br>
              <a:rPr lang="en-US" b="0" i="0" dirty="0">
                <a:solidFill>
                  <a:srgbClr val="FFFFFF"/>
                </a:solidFill>
                <a:effectLst/>
                <a:latin typeface="Söhne"/>
              </a:rPr>
            </a:br>
            <a:endParaRPr lang="en-IN" dirty="0"/>
          </a:p>
        </p:txBody>
      </p:sp>
      <p:sp>
        <p:nvSpPr>
          <p:cNvPr id="4" name="Slide Number Placeholder 3"/>
          <p:cNvSpPr>
            <a:spLocks noGrp="1"/>
          </p:cNvSpPr>
          <p:nvPr>
            <p:ph type="sldNum" sz="quarter" idx="5"/>
          </p:nvPr>
        </p:nvSpPr>
        <p:spPr/>
        <p:txBody>
          <a:bodyPr/>
          <a:lstStyle/>
          <a:p>
            <a:fld id="{000E4481-E744-4AAC-B42D-FBCF74A980B8}" type="slidenum">
              <a:rPr lang="en-IN" smtClean="0"/>
              <a:t>9</a:t>
            </a:fld>
            <a:endParaRPr lang="en-IN"/>
          </a:p>
        </p:txBody>
      </p:sp>
    </p:spTree>
    <p:extLst>
      <p:ext uri="{BB962C8B-B14F-4D97-AF65-F5344CB8AC3E}">
        <p14:creationId xmlns:p14="http://schemas.microsoft.com/office/powerpoint/2010/main" val="229089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EDA8F-CCD7-FA2A-1BA4-21F63851EE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564140F-D1AD-5622-C999-6CE5028939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EB0A57A-61EF-92B4-CFB3-097F8EB4CDD5}"/>
              </a:ext>
            </a:extLst>
          </p:cNvPr>
          <p:cNvSpPr>
            <a:spLocks noGrp="1"/>
          </p:cNvSpPr>
          <p:nvPr>
            <p:ph type="dt" sz="half" idx="10"/>
          </p:nvPr>
        </p:nvSpPr>
        <p:spPr/>
        <p:txBody>
          <a:bodyPr/>
          <a:lstStyle/>
          <a:p>
            <a:fld id="{342F08FE-3737-407C-A6F2-6E4CEAAECA35}" type="datetime1">
              <a:rPr lang="en-IN" smtClean="0"/>
              <a:t>10-09-2023</a:t>
            </a:fld>
            <a:endParaRPr lang="en-IN"/>
          </a:p>
        </p:txBody>
      </p:sp>
      <p:sp>
        <p:nvSpPr>
          <p:cNvPr id="5" name="Footer Placeholder 4">
            <a:extLst>
              <a:ext uri="{FF2B5EF4-FFF2-40B4-BE49-F238E27FC236}">
                <a16:creationId xmlns:a16="http://schemas.microsoft.com/office/drawing/2014/main" id="{6A6708A9-458D-F429-263A-67C5CCBE9C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9DADBD-FA7B-5DAD-CF8B-835E6D45922D}"/>
              </a:ext>
            </a:extLst>
          </p:cNvPr>
          <p:cNvSpPr>
            <a:spLocks noGrp="1"/>
          </p:cNvSpPr>
          <p:nvPr>
            <p:ph type="sldNum" sz="quarter" idx="12"/>
          </p:nvPr>
        </p:nvSpPr>
        <p:spPr/>
        <p:txBody>
          <a:bodyPr/>
          <a:lstStyle/>
          <a:p>
            <a:fld id="{D89AFC6E-4472-451C-8747-F2927AD4B072}" type="slidenum">
              <a:rPr lang="en-IN" smtClean="0"/>
              <a:t>‹#›</a:t>
            </a:fld>
            <a:endParaRPr lang="en-IN"/>
          </a:p>
        </p:txBody>
      </p:sp>
    </p:spTree>
    <p:extLst>
      <p:ext uri="{BB962C8B-B14F-4D97-AF65-F5344CB8AC3E}">
        <p14:creationId xmlns:p14="http://schemas.microsoft.com/office/powerpoint/2010/main" val="8174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2C90-48A6-FF49-22C4-435E0B64E8E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A0BB0F-79AF-4F7C-E000-EC2D6370EF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C409B4-28F6-DBDB-B762-611A19F8653D}"/>
              </a:ext>
            </a:extLst>
          </p:cNvPr>
          <p:cNvSpPr>
            <a:spLocks noGrp="1"/>
          </p:cNvSpPr>
          <p:nvPr>
            <p:ph type="dt" sz="half" idx="10"/>
          </p:nvPr>
        </p:nvSpPr>
        <p:spPr/>
        <p:txBody>
          <a:bodyPr/>
          <a:lstStyle/>
          <a:p>
            <a:fld id="{1776DA10-36D8-48D0-8957-40428CE1A805}" type="datetime1">
              <a:rPr lang="en-IN" smtClean="0"/>
              <a:t>10-09-2023</a:t>
            </a:fld>
            <a:endParaRPr lang="en-IN"/>
          </a:p>
        </p:txBody>
      </p:sp>
      <p:sp>
        <p:nvSpPr>
          <p:cNvPr id="5" name="Footer Placeholder 4">
            <a:extLst>
              <a:ext uri="{FF2B5EF4-FFF2-40B4-BE49-F238E27FC236}">
                <a16:creationId xmlns:a16="http://schemas.microsoft.com/office/drawing/2014/main" id="{81E93A2A-938A-D64A-B1A9-55B7F6C4DA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A93998-8941-321D-B088-7EC167ED558E}"/>
              </a:ext>
            </a:extLst>
          </p:cNvPr>
          <p:cNvSpPr>
            <a:spLocks noGrp="1"/>
          </p:cNvSpPr>
          <p:nvPr>
            <p:ph type="sldNum" sz="quarter" idx="12"/>
          </p:nvPr>
        </p:nvSpPr>
        <p:spPr/>
        <p:txBody>
          <a:bodyPr/>
          <a:lstStyle/>
          <a:p>
            <a:fld id="{D89AFC6E-4472-451C-8747-F2927AD4B072}" type="slidenum">
              <a:rPr lang="en-IN" smtClean="0"/>
              <a:t>‹#›</a:t>
            </a:fld>
            <a:endParaRPr lang="en-IN"/>
          </a:p>
        </p:txBody>
      </p:sp>
    </p:spTree>
    <p:extLst>
      <p:ext uri="{BB962C8B-B14F-4D97-AF65-F5344CB8AC3E}">
        <p14:creationId xmlns:p14="http://schemas.microsoft.com/office/powerpoint/2010/main" val="800790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CB99F3-E980-D120-BE00-F61A6767E9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79E6B6-C94F-9F2D-1DF9-BF91EE1E54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4DC924-ACCB-4679-37E6-ACF28451451E}"/>
              </a:ext>
            </a:extLst>
          </p:cNvPr>
          <p:cNvSpPr>
            <a:spLocks noGrp="1"/>
          </p:cNvSpPr>
          <p:nvPr>
            <p:ph type="dt" sz="half" idx="10"/>
          </p:nvPr>
        </p:nvSpPr>
        <p:spPr/>
        <p:txBody>
          <a:bodyPr/>
          <a:lstStyle/>
          <a:p>
            <a:fld id="{8404A5ED-178E-4BEB-AA32-1765866453CD}" type="datetime1">
              <a:rPr lang="en-IN" smtClean="0"/>
              <a:t>10-09-2023</a:t>
            </a:fld>
            <a:endParaRPr lang="en-IN"/>
          </a:p>
        </p:txBody>
      </p:sp>
      <p:sp>
        <p:nvSpPr>
          <p:cNvPr id="5" name="Footer Placeholder 4">
            <a:extLst>
              <a:ext uri="{FF2B5EF4-FFF2-40B4-BE49-F238E27FC236}">
                <a16:creationId xmlns:a16="http://schemas.microsoft.com/office/drawing/2014/main" id="{825B1E22-35AB-5A6C-8326-FF24918D9E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1B1356-A41B-FBCF-E647-3C3BF3EA9839}"/>
              </a:ext>
            </a:extLst>
          </p:cNvPr>
          <p:cNvSpPr>
            <a:spLocks noGrp="1"/>
          </p:cNvSpPr>
          <p:nvPr>
            <p:ph type="sldNum" sz="quarter" idx="12"/>
          </p:nvPr>
        </p:nvSpPr>
        <p:spPr/>
        <p:txBody>
          <a:bodyPr/>
          <a:lstStyle/>
          <a:p>
            <a:fld id="{D89AFC6E-4472-451C-8747-F2927AD4B072}" type="slidenum">
              <a:rPr lang="en-IN" smtClean="0"/>
              <a:t>‹#›</a:t>
            </a:fld>
            <a:endParaRPr lang="en-IN"/>
          </a:p>
        </p:txBody>
      </p:sp>
    </p:spTree>
    <p:extLst>
      <p:ext uri="{BB962C8B-B14F-4D97-AF65-F5344CB8AC3E}">
        <p14:creationId xmlns:p14="http://schemas.microsoft.com/office/powerpoint/2010/main" val="2588561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6F40B-79CF-A394-7703-7A726F93A1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2D7AE4-A04D-3410-114F-81229C820B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159B91-832A-403D-7E1B-0567F922F934}"/>
              </a:ext>
            </a:extLst>
          </p:cNvPr>
          <p:cNvSpPr>
            <a:spLocks noGrp="1"/>
          </p:cNvSpPr>
          <p:nvPr>
            <p:ph type="dt" sz="half" idx="10"/>
          </p:nvPr>
        </p:nvSpPr>
        <p:spPr/>
        <p:txBody>
          <a:bodyPr/>
          <a:lstStyle/>
          <a:p>
            <a:fld id="{E6CB54D2-4CAE-460D-8762-5FBE5575133D}" type="datetime1">
              <a:rPr lang="en-IN" smtClean="0"/>
              <a:t>10-09-2023</a:t>
            </a:fld>
            <a:endParaRPr lang="en-IN"/>
          </a:p>
        </p:txBody>
      </p:sp>
      <p:sp>
        <p:nvSpPr>
          <p:cNvPr id="5" name="Footer Placeholder 4">
            <a:extLst>
              <a:ext uri="{FF2B5EF4-FFF2-40B4-BE49-F238E27FC236}">
                <a16:creationId xmlns:a16="http://schemas.microsoft.com/office/drawing/2014/main" id="{AAE6FABE-B583-73E5-8268-679AFE3A9F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EB489B-0674-71ED-95BE-96FD2A59542D}"/>
              </a:ext>
            </a:extLst>
          </p:cNvPr>
          <p:cNvSpPr>
            <a:spLocks noGrp="1"/>
          </p:cNvSpPr>
          <p:nvPr>
            <p:ph type="sldNum" sz="quarter" idx="12"/>
          </p:nvPr>
        </p:nvSpPr>
        <p:spPr/>
        <p:txBody>
          <a:bodyPr/>
          <a:lstStyle/>
          <a:p>
            <a:fld id="{D89AFC6E-4472-451C-8747-F2927AD4B072}" type="slidenum">
              <a:rPr lang="en-IN" smtClean="0"/>
              <a:t>‹#›</a:t>
            </a:fld>
            <a:endParaRPr lang="en-IN"/>
          </a:p>
        </p:txBody>
      </p:sp>
    </p:spTree>
    <p:extLst>
      <p:ext uri="{BB962C8B-B14F-4D97-AF65-F5344CB8AC3E}">
        <p14:creationId xmlns:p14="http://schemas.microsoft.com/office/powerpoint/2010/main" val="1370743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82484-4AD4-5A75-323F-454AE6D186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5EE667D-24AD-0CBE-5EBB-151D7555CC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68B3E0-4036-530C-4AC6-7CD922DD4F10}"/>
              </a:ext>
            </a:extLst>
          </p:cNvPr>
          <p:cNvSpPr>
            <a:spLocks noGrp="1"/>
          </p:cNvSpPr>
          <p:nvPr>
            <p:ph type="dt" sz="half" idx="10"/>
          </p:nvPr>
        </p:nvSpPr>
        <p:spPr/>
        <p:txBody>
          <a:bodyPr/>
          <a:lstStyle/>
          <a:p>
            <a:fld id="{199D0BB6-01DF-42E6-94B9-15398CD5B6A0}" type="datetime1">
              <a:rPr lang="en-IN" smtClean="0"/>
              <a:t>10-09-2023</a:t>
            </a:fld>
            <a:endParaRPr lang="en-IN"/>
          </a:p>
        </p:txBody>
      </p:sp>
      <p:sp>
        <p:nvSpPr>
          <p:cNvPr id="5" name="Footer Placeholder 4">
            <a:extLst>
              <a:ext uri="{FF2B5EF4-FFF2-40B4-BE49-F238E27FC236}">
                <a16:creationId xmlns:a16="http://schemas.microsoft.com/office/drawing/2014/main" id="{B47EA9D2-B177-0CFD-F7B4-525558B043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792F45-9EBC-C3D2-50DD-9C75E97DC2C7}"/>
              </a:ext>
            </a:extLst>
          </p:cNvPr>
          <p:cNvSpPr>
            <a:spLocks noGrp="1"/>
          </p:cNvSpPr>
          <p:nvPr>
            <p:ph type="sldNum" sz="quarter" idx="12"/>
          </p:nvPr>
        </p:nvSpPr>
        <p:spPr/>
        <p:txBody>
          <a:bodyPr/>
          <a:lstStyle/>
          <a:p>
            <a:fld id="{D89AFC6E-4472-451C-8747-F2927AD4B072}" type="slidenum">
              <a:rPr lang="en-IN" smtClean="0"/>
              <a:t>‹#›</a:t>
            </a:fld>
            <a:endParaRPr lang="en-IN"/>
          </a:p>
        </p:txBody>
      </p:sp>
    </p:spTree>
    <p:extLst>
      <p:ext uri="{BB962C8B-B14F-4D97-AF65-F5344CB8AC3E}">
        <p14:creationId xmlns:p14="http://schemas.microsoft.com/office/powerpoint/2010/main" val="2221346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E5BE-0C32-3000-0EA5-D40C65B69B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00E436-BC27-EC33-DAAE-251A437381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1852AC-E887-5A01-F1C1-434FEF32E6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D24EA3-DA20-5A29-D040-E404A3197CCE}"/>
              </a:ext>
            </a:extLst>
          </p:cNvPr>
          <p:cNvSpPr>
            <a:spLocks noGrp="1"/>
          </p:cNvSpPr>
          <p:nvPr>
            <p:ph type="dt" sz="half" idx="10"/>
          </p:nvPr>
        </p:nvSpPr>
        <p:spPr/>
        <p:txBody>
          <a:bodyPr/>
          <a:lstStyle/>
          <a:p>
            <a:fld id="{166008AE-14DA-46DF-909A-A2429A99BC23}" type="datetime1">
              <a:rPr lang="en-IN" smtClean="0"/>
              <a:t>10-09-2023</a:t>
            </a:fld>
            <a:endParaRPr lang="en-IN"/>
          </a:p>
        </p:txBody>
      </p:sp>
      <p:sp>
        <p:nvSpPr>
          <p:cNvPr id="6" name="Footer Placeholder 5">
            <a:extLst>
              <a:ext uri="{FF2B5EF4-FFF2-40B4-BE49-F238E27FC236}">
                <a16:creationId xmlns:a16="http://schemas.microsoft.com/office/drawing/2014/main" id="{D17504DF-4E2C-1E20-FC29-8812E18731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1305E3-FC0F-D939-BF78-EEC3AC09DD3E}"/>
              </a:ext>
            </a:extLst>
          </p:cNvPr>
          <p:cNvSpPr>
            <a:spLocks noGrp="1"/>
          </p:cNvSpPr>
          <p:nvPr>
            <p:ph type="sldNum" sz="quarter" idx="12"/>
          </p:nvPr>
        </p:nvSpPr>
        <p:spPr/>
        <p:txBody>
          <a:bodyPr/>
          <a:lstStyle/>
          <a:p>
            <a:fld id="{D89AFC6E-4472-451C-8747-F2927AD4B072}" type="slidenum">
              <a:rPr lang="en-IN" smtClean="0"/>
              <a:t>‹#›</a:t>
            </a:fld>
            <a:endParaRPr lang="en-IN"/>
          </a:p>
        </p:txBody>
      </p:sp>
    </p:spTree>
    <p:extLst>
      <p:ext uri="{BB962C8B-B14F-4D97-AF65-F5344CB8AC3E}">
        <p14:creationId xmlns:p14="http://schemas.microsoft.com/office/powerpoint/2010/main" val="4271994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F28F6-6031-6ABB-5118-7C4C5CA6C71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8B93C4-34B6-E5B0-D51D-021248C1C8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9A146A-783B-CA1D-84BF-C6E658EAD1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AD762F-C0A7-1E53-CE5D-8259F78A99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B5F610-FC96-10C2-2513-87F2D013CE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4A0E866-18E3-2377-E85E-042F37EEA8C9}"/>
              </a:ext>
            </a:extLst>
          </p:cNvPr>
          <p:cNvSpPr>
            <a:spLocks noGrp="1"/>
          </p:cNvSpPr>
          <p:nvPr>
            <p:ph type="dt" sz="half" idx="10"/>
          </p:nvPr>
        </p:nvSpPr>
        <p:spPr/>
        <p:txBody>
          <a:bodyPr/>
          <a:lstStyle/>
          <a:p>
            <a:fld id="{89ADC6F4-906A-4EB9-96B9-D1B2878AAFB8}" type="datetime1">
              <a:rPr lang="en-IN" smtClean="0"/>
              <a:t>10-09-2023</a:t>
            </a:fld>
            <a:endParaRPr lang="en-IN"/>
          </a:p>
        </p:txBody>
      </p:sp>
      <p:sp>
        <p:nvSpPr>
          <p:cNvPr id="8" name="Footer Placeholder 7">
            <a:extLst>
              <a:ext uri="{FF2B5EF4-FFF2-40B4-BE49-F238E27FC236}">
                <a16:creationId xmlns:a16="http://schemas.microsoft.com/office/drawing/2014/main" id="{CA32EDD2-FBEC-9D11-A05F-86659FA645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5EAC850-7833-C91E-77D8-AD78A19BB7A0}"/>
              </a:ext>
            </a:extLst>
          </p:cNvPr>
          <p:cNvSpPr>
            <a:spLocks noGrp="1"/>
          </p:cNvSpPr>
          <p:nvPr>
            <p:ph type="sldNum" sz="quarter" idx="12"/>
          </p:nvPr>
        </p:nvSpPr>
        <p:spPr/>
        <p:txBody>
          <a:bodyPr/>
          <a:lstStyle/>
          <a:p>
            <a:fld id="{D89AFC6E-4472-451C-8747-F2927AD4B072}" type="slidenum">
              <a:rPr lang="en-IN" smtClean="0"/>
              <a:t>‹#›</a:t>
            </a:fld>
            <a:endParaRPr lang="en-IN"/>
          </a:p>
        </p:txBody>
      </p:sp>
    </p:spTree>
    <p:extLst>
      <p:ext uri="{BB962C8B-B14F-4D97-AF65-F5344CB8AC3E}">
        <p14:creationId xmlns:p14="http://schemas.microsoft.com/office/powerpoint/2010/main" val="150246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ED6C-0A90-897D-E8B6-38F096A8132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131E64-6B26-2ED4-C154-6F800A67BCFC}"/>
              </a:ext>
            </a:extLst>
          </p:cNvPr>
          <p:cNvSpPr>
            <a:spLocks noGrp="1"/>
          </p:cNvSpPr>
          <p:nvPr>
            <p:ph type="dt" sz="half" idx="10"/>
          </p:nvPr>
        </p:nvSpPr>
        <p:spPr/>
        <p:txBody>
          <a:bodyPr/>
          <a:lstStyle/>
          <a:p>
            <a:fld id="{63453FB9-BFD5-46FA-A197-BBC45263B349}" type="datetime1">
              <a:rPr lang="en-IN" smtClean="0"/>
              <a:t>10-09-2023</a:t>
            </a:fld>
            <a:endParaRPr lang="en-IN"/>
          </a:p>
        </p:txBody>
      </p:sp>
      <p:sp>
        <p:nvSpPr>
          <p:cNvPr id="4" name="Footer Placeholder 3">
            <a:extLst>
              <a:ext uri="{FF2B5EF4-FFF2-40B4-BE49-F238E27FC236}">
                <a16:creationId xmlns:a16="http://schemas.microsoft.com/office/drawing/2014/main" id="{B8E7DD1E-2EDC-1813-C3E7-118E1E54137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43507F1-E553-9CCB-BDD9-A5E7DD03732B}"/>
              </a:ext>
            </a:extLst>
          </p:cNvPr>
          <p:cNvSpPr>
            <a:spLocks noGrp="1"/>
          </p:cNvSpPr>
          <p:nvPr>
            <p:ph type="sldNum" sz="quarter" idx="12"/>
          </p:nvPr>
        </p:nvSpPr>
        <p:spPr/>
        <p:txBody>
          <a:bodyPr/>
          <a:lstStyle/>
          <a:p>
            <a:fld id="{D89AFC6E-4472-451C-8747-F2927AD4B072}" type="slidenum">
              <a:rPr lang="en-IN" smtClean="0"/>
              <a:t>‹#›</a:t>
            </a:fld>
            <a:endParaRPr lang="en-IN"/>
          </a:p>
        </p:txBody>
      </p:sp>
    </p:spTree>
    <p:extLst>
      <p:ext uri="{BB962C8B-B14F-4D97-AF65-F5344CB8AC3E}">
        <p14:creationId xmlns:p14="http://schemas.microsoft.com/office/powerpoint/2010/main" val="2268606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A5E0DF-A88A-F5F6-01A5-81F9041517A0}"/>
              </a:ext>
            </a:extLst>
          </p:cNvPr>
          <p:cNvSpPr>
            <a:spLocks noGrp="1"/>
          </p:cNvSpPr>
          <p:nvPr>
            <p:ph type="dt" sz="half" idx="10"/>
          </p:nvPr>
        </p:nvSpPr>
        <p:spPr/>
        <p:txBody>
          <a:bodyPr/>
          <a:lstStyle/>
          <a:p>
            <a:fld id="{7987B2A7-4486-49E0-86B7-F1E40347A691}" type="datetime1">
              <a:rPr lang="en-IN" smtClean="0"/>
              <a:t>10-09-2023</a:t>
            </a:fld>
            <a:endParaRPr lang="en-IN"/>
          </a:p>
        </p:txBody>
      </p:sp>
      <p:sp>
        <p:nvSpPr>
          <p:cNvPr id="3" name="Footer Placeholder 2">
            <a:extLst>
              <a:ext uri="{FF2B5EF4-FFF2-40B4-BE49-F238E27FC236}">
                <a16:creationId xmlns:a16="http://schemas.microsoft.com/office/drawing/2014/main" id="{A79D21DF-D7A9-3F63-A85C-05066A85037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FED58DE-0C43-057B-0524-2140EBA5BC91}"/>
              </a:ext>
            </a:extLst>
          </p:cNvPr>
          <p:cNvSpPr>
            <a:spLocks noGrp="1"/>
          </p:cNvSpPr>
          <p:nvPr>
            <p:ph type="sldNum" sz="quarter" idx="12"/>
          </p:nvPr>
        </p:nvSpPr>
        <p:spPr/>
        <p:txBody>
          <a:bodyPr/>
          <a:lstStyle/>
          <a:p>
            <a:fld id="{D89AFC6E-4472-451C-8747-F2927AD4B072}" type="slidenum">
              <a:rPr lang="en-IN" smtClean="0"/>
              <a:t>‹#›</a:t>
            </a:fld>
            <a:endParaRPr lang="en-IN"/>
          </a:p>
        </p:txBody>
      </p:sp>
    </p:spTree>
    <p:extLst>
      <p:ext uri="{BB962C8B-B14F-4D97-AF65-F5344CB8AC3E}">
        <p14:creationId xmlns:p14="http://schemas.microsoft.com/office/powerpoint/2010/main" val="3787465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A4AF-BAC8-934B-A268-E862EE747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D19825-B718-1109-98BD-5CAC5D5821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91023F8-2D44-ED66-B0C4-8F2F33CF7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712AD-EFFE-5FAE-EC93-7A3E0BA40425}"/>
              </a:ext>
            </a:extLst>
          </p:cNvPr>
          <p:cNvSpPr>
            <a:spLocks noGrp="1"/>
          </p:cNvSpPr>
          <p:nvPr>
            <p:ph type="dt" sz="half" idx="10"/>
          </p:nvPr>
        </p:nvSpPr>
        <p:spPr/>
        <p:txBody>
          <a:bodyPr/>
          <a:lstStyle/>
          <a:p>
            <a:fld id="{9DCC7DCF-FCC9-4755-A5FC-DA4DFCBE9323}" type="datetime1">
              <a:rPr lang="en-IN" smtClean="0"/>
              <a:t>10-09-2023</a:t>
            </a:fld>
            <a:endParaRPr lang="en-IN"/>
          </a:p>
        </p:txBody>
      </p:sp>
      <p:sp>
        <p:nvSpPr>
          <p:cNvPr id="6" name="Footer Placeholder 5">
            <a:extLst>
              <a:ext uri="{FF2B5EF4-FFF2-40B4-BE49-F238E27FC236}">
                <a16:creationId xmlns:a16="http://schemas.microsoft.com/office/drawing/2014/main" id="{0D35CC04-0A04-1187-94F0-6E772AD4FB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999203-5437-950C-7D03-9B866EFF11BE}"/>
              </a:ext>
            </a:extLst>
          </p:cNvPr>
          <p:cNvSpPr>
            <a:spLocks noGrp="1"/>
          </p:cNvSpPr>
          <p:nvPr>
            <p:ph type="sldNum" sz="quarter" idx="12"/>
          </p:nvPr>
        </p:nvSpPr>
        <p:spPr/>
        <p:txBody>
          <a:bodyPr/>
          <a:lstStyle/>
          <a:p>
            <a:fld id="{D89AFC6E-4472-451C-8747-F2927AD4B072}" type="slidenum">
              <a:rPr lang="en-IN" smtClean="0"/>
              <a:t>‹#›</a:t>
            </a:fld>
            <a:endParaRPr lang="en-IN"/>
          </a:p>
        </p:txBody>
      </p:sp>
    </p:spTree>
    <p:extLst>
      <p:ext uri="{BB962C8B-B14F-4D97-AF65-F5344CB8AC3E}">
        <p14:creationId xmlns:p14="http://schemas.microsoft.com/office/powerpoint/2010/main" val="1783165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092FB-51F8-FCE1-4FA4-E99F46F7B7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6FCE09-342F-20C1-E078-CB51D94EF2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27B6A8-0FEC-D88B-F54D-978A1D5DD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21390F-F737-43E7-8145-65343AA3F2B5}"/>
              </a:ext>
            </a:extLst>
          </p:cNvPr>
          <p:cNvSpPr>
            <a:spLocks noGrp="1"/>
          </p:cNvSpPr>
          <p:nvPr>
            <p:ph type="dt" sz="half" idx="10"/>
          </p:nvPr>
        </p:nvSpPr>
        <p:spPr/>
        <p:txBody>
          <a:bodyPr/>
          <a:lstStyle/>
          <a:p>
            <a:fld id="{18297826-F6F6-44C6-8B07-216EFE9D3562}" type="datetime1">
              <a:rPr lang="en-IN" smtClean="0"/>
              <a:t>10-09-2023</a:t>
            </a:fld>
            <a:endParaRPr lang="en-IN"/>
          </a:p>
        </p:txBody>
      </p:sp>
      <p:sp>
        <p:nvSpPr>
          <p:cNvPr id="6" name="Footer Placeholder 5">
            <a:extLst>
              <a:ext uri="{FF2B5EF4-FFF2-40B4-BE49-F238E27FC236}">
                <a16:creationId xmlns:a16="http://schemas.microsoft.com/office/drawing/2014/main" id="{0F46EB0E-23E5-501E-466F-9D084F379C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0E1668-9115-198E-6C06-5228814F7084}"/>
              </a:ext>
            </a:extLst>
          </p:cNvPr>
          <p:cNvSpPr>
            <a:spLocks noGrp="1"/>
          </p:cNvSpPr>
          <p:nvPr>
            <p:ph type="sldNum" sz="quarter" idx="12"/>
          </p:nvPr>
        </p:nvSpPr>
        <p:spPr/>
        <p:txBody>
          <a:bodyPr/>
          <a:lstStyle/>
          <a:p>
            <a:fld id="{D89AFC6E-4472-451C-8747-F2927AD4B072}" type="slidenum">
              <a:rPr lang="en-IN" smtClean="0"/>
              <a:t>‹#›</a:t>
            </a:fld>
            <a:endParaRPr lang="en-IN"/>
          </a:p>
        </p:txBody>
      </p:sp>
    </p:spTree>
    <p:extLst>
      <p:ext uri="{BB962C8B-B14F-4D97-AF65-F5344CB8AC3E}">
        <p14:creationId xmlns:p14="http://schemas.microsoft.com/office/powerpoint/2010/main" val="108432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5AE0A7-1594-DD28-54CC-F4BFB21FB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47D520-8447-D4DA-8C87-E28EA6BA4B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44CE37-C560-D6DF-1EA7-2D388CC4CC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A848A9-10A1-47AD-9C77-5DEDDA402D1E}" type="datetime1">
              <a:rPr lang="en-IN" smtClean="0"/>
              <a:t>10-09-2023</a:t>
            </a:fld>
            <a:endParaRPr lang="en-IN"/>
          </a:p>
        </p:txBody>
      </p:sp>
      <p:sp>
        <p:nvSpPr>
          <p:cNvPr id="5" name="Footer Placeholder 4">
            <a:extLst>
              <a:ext uri="{FF2B5EF4-FFF2-40B4-BE49-F238E27FC236}">
                <a16:creationId xmlns:a16="http://schemas.microsoft.com/office/drawing/2014/main" id="{282A788C-D9F5-CC8D-7D63-FEF46E41D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99A78B-A7FB-349D-218D-B5348396A9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9AFC6E-4472-451C-8747-F2927AD4B072}" type="slidenum">
              <a:rPr lang="en-IN" smtClean="0"/>
              <a:t>‹#›</a:t>
            </a:fld>
            <a:endParaRPr lang="en-IN"/>
          </a:p>
        </p:txBody>
      </p:sp>
    </p:spTree>
    <p:extLst>
      <p:ext uri="{BB962C8B-B14F-4D97-AF65-F5344CB8AC3E}">
        <p14:creationId xmlns:p14="http://schemas.microsoft.com/office/powerpoint/2010/main" val="2648103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adamzacharia.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27216A-D338-5689-55AD-40512CBAB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7495" y="3525935"/>
            <a:ext cx="3085529" cy="2702653"/>
          </a:xfrm>
          <a:prstGeom prst="rect">
            <a:avLst/>
          </a:prstGeom>
        </p:spPr>
      </p:pic>
      <p:pic>
        <p:nvPicPr>
          <p:cNvPr id="1026" name="Picture 2" descr="Focus on lattice QCD - Journal of Physics G: Nuclear and Particle Physics -  IOPscience">
            <a:extLst>
              <a:ext uri="{FF2B5EF4-FFF2-40B4-BE49-F238E27FC236}">
                <a16:creationId xmlns:a16="http://schemas.microsoft.com/office/drawing/2014/main" id="{66E2F294-66F9-D956-B057-37B075D67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 y="-580414"/>
            <a:ext cx="4298275" cy="3226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518E33-8E72-02FE-3A8C-68036C128CFD}"/>
              </a:ext>
            </a:extLst>
          </p:cNvPr>
          <p:cNvSpPr txBox="1"/>
          <p:nvPr/>
        </p:nvSpPr>
        <p:spPr>
          <a:xfrm>
            <a:off x="2290512" y="2841276"/>
            <a:ext cx="8628146" cy="769441"/>
          </a:xfrm>
          <a:prstGeom prst="rect">
            <a:avLst/>
          </a:prstGeom>
          <a:noFill/>
        </p:spPr>
        <p:txBody>
          <a:bodyPr wrap="square">
            <a:spAutoFit/>
          </a:bodyPr>
          <a:lstStyle/>
          <a:p>
            <a:r>
              <a:rPr lang="en-IN" sz="4400" b="1" i="0" u="none" strike="noStrike" baseline="0" dirty="0">
                <a:solidFill>
                  <a:schemeClr val="accent6">
                    <a:lumMod val="60000"/>
                    <a:lumOff val="40000"/>
                  </a:schemeClr>
                </a:solidFill>
                <a:latin typeface="Californian FB" panose="0207040306080B030204" pitchFamily="18" charset="0"/>
              </a:rPr>
              <a:t>Correlation Function </a:t>
            </a:r>
            <a:r>
              <a:rPr lang="en-IN" sz="4400" b="1" i="0" u="none" strike="noStrike" baseline="0" dirty="0">
                <a:latin typeface="Californian FB" panose="0207040306080B030204" pitchFamily="18" charset="0"/>
              </a:rPr>
              <a:t>Analysis</a:t>
            </a:r>
            <a:endParaRPr lang="en-IN" sz="4400" b="1" dirty="0">
              <a:latin typeface="Californian FB" panose="0207040306080B030204" pitchFamily="18" charset="0"/>
            </a:endParaRPr>
          </a:p>
        </p:txBody>
      </p:sp>
      <p:sp>
        <p:nvSpPr>
          <p:cNvPr id="5" name="TextBox 4">
            <a:extLst>
              <a:ext uri="{FF2B5EF4-FFF2-40B4-BE49-F238E27FC236}">
                <a16:creationId xmlns:a16="http://schemas.microsoft.com/office/drawing/2014/main" id="{6D1D4492-DC9A-DBA4-F065-F94B1F9B7E3C}"/>
              </a:ext>
            </a:extLst>
          </p:cNvPr>
          <p:cNvSpPr txBox="1"/>
          <p:nvPr/>
        </p:nvSpPr>
        <p:spPr>
          <a:xfrm>
            <a:off x="300645" y="6012332"/>
            <a:ext cx="6097002" cy="738664"/>
          </a:xfrm>
          <a:prstGeom prst="rect">
            <a:avLst/>
          </a:prstGeom>
          <a:noFill/>
        </p:spPr>
        <p:txBody>
          <a:bodyPr wrap="square">
            <a:spAutoFit/>
          </a:bodyPr>
          <a:lstStyle/>
          <a:p>
            <a:r>
              <a:rPr lang="en-IN" sz="1400" b="1" i="0" u="none" strike="noStrike" baseline="0" dirty="0">
                <a:latin typeface="Centaur" panose="02030504050205020304" pitchFamily="18" charset="0"/>
              </a:rPr>
              <a:t>Mentors: </a:t>
            </a:r>
          </a:p>
          <a:p>
            <a:r>
              <a:rPr lang="en-IN" sz="1400" b="0" i="0" u="none" strike="noStrike" baseline="0" dirty="0">
                <a:latin typeface="Centaur" panose="02030504050205020304" pitchFamily="18" charset="0"/>
              </a:rPr>
              <a:t>Brij Kishor </a:t>
            </a:r>
            <a:r>
              <a:rPr lang="en-IN" sz="1400" b="0" i="0" u="none" strike="noStrike" baseline="0" dirty="0" err="1">
                <a:latin typeface="Centaur" panose="02030504050205020304" pitchFamily="18" charset="0"/>
              </a:rPr>
              <a:t>Jashal</a:t>
            </a:r>
            <a:r>
              <a:rPr lang="en-IN" sz="1400" b="0" i="0" u="none" strike="noStrike" baseline="0" dirty="0">
                <a:latin typeface="Centaur" panose="02030504050205020304" pitchFamily="18" charset="0"/>
              </a:rPr>
              <a:t> (TIFR)</a:t>
            </a:r>
            <a:endParaRPr lang="en-IN" sz="1400" dirty="0">
              <a:latin typeface="Centaur" panose="02030504050205020304" pitchFamily="18" charset="0"/>
            </a:endParaRPr>
          </a:p>
          <a:p>
            <a:r>
              <a:rPr lang="en-IN" sz="1400" b="0" i="0" u="none" strike="noStrike" baseline="0" dirty="0">
                <a:latin typeface="Centaur" panose="02030504050205020304" pitchFamily="18" charset="0"/>
              </a:rPr>
              <a:t>Archana Radhakrishnan (TIFR)</a:t>
            </a:r>
          </a:p>
        </p:txBody>
      </p:sp>
      <p:sp>
        <p:nvSpPr>
          <p:cNvPr id="6" name="TextBox 5">
            <a:extLst>
              <a:ext uri="{FF2B5EF4-FFF2-40B4-BE49-F238E27FC236}">
                <a16:creationId xmlns:a16="http://schemas.microsoft.com/office/drawing/2014/main" id="{997E434C-A02D-B9E9-2BB0-2AD741C4A352}"/>
              </a:ext>
            </a:extLst>
          </p:cNvPr>
          <p:cNvSpPr txBox="1"/>
          <p:nvPr/>
        </p:nvSpPr>
        <p:spPr>
          <a:xfrm>
            <a:off x="9667533" y="6356350"/>
            <a:ext cx="1585451" cy="307777"/>
          </a:xfrm>
          <a:prstGeom prst="rect">
            <a:avLst/>
          </a:prstGeom>
          <a:noFill/>
        </p:spPr>
        <p:txBody>
          <a:bodyPr wrap="square">
            <a:spAutoFit/>
          </a:bodyPr>
          <a:lstStyle/>
          <a:p>
            <a:r>
              <a:rPr lang="en-IN" sz="1400" b="0" i="0" u="none" strike="noStrike" baseline="0" dirty="0">
                <a:latin typeface="Centaur" panose="02030504050205020304" pitchFamily="18" charset="0"/>
              </a:rPr>
              <a:t>Adam Zacharia Anil</a:t>
            </a:r>
          </a:p>
        </p:txBody>
      </p:sp>
      <p:sp>
        <p:nvSpPr>
          <p:cNvPr id="2" name="Slide Number Placeholder 1">
            <a:extLst>
              <a:ext uri="{FF2B5EF4-FFF2-40B4-BE49-F238E27FC236}">
                <a16:creationId xmlns:a16="http://schemas.microsoft.com/office/drawing/2014/main" id="{2779F362-2964-316A-7D4E-EC583D25F299}"/>
              </a:ext>
            </a:extLst>
          </p:cNvPr>
          <p:cNvSpPr>
            <a:spLocks noGrp="1"/>
          </p:cNvSpPr>
          <p:nvPr>
            <p:ph type="sldNum" sz="quarter" idx="12"/>
          </p:nvPr>
        </p:nvSpPr>
        <p:spPr>
          <a:xfrm>
            <a:off x="7182465" y="6356350"/>
            <a:ext cx="4171335" cy="365125"/>
          </a:xfrm>
        </p:spPr>
        <p:txBody>
          <a:bodyPr/>
          <a:lstStyle/>
          <a:p>
            <a:fld id="{D89AFC6E-4472-451C-8747-F2927AD4B072}" type="slidenum">
              <a:rPr lang="en-IN" smtClean="0"/>
              <a:t>1</a:t>
            </a:fld>
            <a:endParaRPr lang="en-IN" dirty="0"/>
          </a:p>
        </p:txBody>
      </p:sp>
      <p:sp>
        <p:nvSpPr>
          <p:cNvPr id="9" name="TextBox 8">
            <a:extLst>
              <a:ext uri="{FF2B5EF4-FFF2-40B4-BE49-F238E27FC236}">
                <a16:creationId xmlns:a16="http://schemas.microsoft.com/office/drawing/2014/main" id="{4560CF40-E818-5CCF-DACB-E64E9591BC02}"/>
              </a:ext>
            </a:extLst>
          </p:cNvPr>
          <p:cNvSpPr txBox="1"/>
          <p:nvPr/>
        </p:nvSpPr>
        <p:spPr>
          <a:xfrm>
            <a:off x="9952555" y="5919999"/>
            <a:ext cx="1938800" cy="461665"/>
          </a:xfrm>
          <a:prstGeom prst="rect">
            <a:avLst/>
          </a:prstGeom>
          <a:noFill/>
        </p:spPr>
        <p:txBody>
          <a:bodyPr wrap="square">
            <a:spAutoFit/>
          </a:bodyPr>
          <a:lstStyle/>
          <a:p>
            <a:r>
              <a:rPr lang="fr-FR" sz="800" b="0" i="0" dirty="0">
                <a:solidFill>
                  <a:srgbClr val="6B6B6B"/>
                </a:solidFill>
                <a:effectLst/>
                <a:latin typeface="sohne"/>
              </a:rPr>
              <a:t>Source:</a:t>
            </a:r>
            <a:r>
              <a:rPr lang="en-US" sz="800" b="0" i="0" dirty="0" err="1">
                <a:solidFill>
                  <a:srgbClr val="6B6B6B"/>
                </a:solidFill>
                <a:effectLst/>
                <a:latin typeface="sohne"/>
              </a:rPr>
              <a:t>Ratti</a:t>
            </a:r>
            <a:r>
              <a:rPr lang="en-US" sz="800" b="0" i="0" dirty="0">
                <a:solidFill>
                  <a:srgbClr val="6B6B6B"/>
                </a:solidFill>
                <a:effectLst/>
                <a:latin typeface="sohne"/>
              </a:rPr>
              <a:t>, C., </a:t>
            </a:r>
            <a:r>
              <a:rPr lang="en-US" sz="800" b="0" i="0" dirty="0" err="1">
                <a:solidFill>
                  <a:srgbClr val="6B6B6B"/>
                </a:solidFill>
                <a:effectLst/>
                <a:latin typeface="sohne"/>
              </a:rPr>
              <a:t>Bellwied</a:t>
            </a:r>
            <a:r>
              <a:rPr lang="en-US" sz="800" b="0" i="0" dirty="0">
                <a:solidFill>
                  <a:srgbClr val="6B6B6B"/>
                </a:solidFill>
                <a:effectLst/>
                <a:latin typeface="sohne"/>
              </a:rPr>
              <a:t>, R. (2021). Introduction to Lattice QCD.</a:t>
            </a:r>
          </a:p>
          <a:p>
            <a:r>
              <a:rPr lang="fr-FR" sz="800" b="0" i="0" dirty="0">
                <a:solidFill>
                  <a:srgbClr val="6B6B6B"/>
                </a:solidFill>
                <a:effectLst/>
                <a:latin typeface="sohne"/>
              </a:rPr>
              <a:t> </a:t>
            </a:r>
            <a:endParaRPr lang="en-IN" sz="800" dirty="0"/>
          </a:p>
        </p:txBody>
      </p:sp>
    </p:spTree>
    <p:extLst>
      <p:ext uri="{BB962C8B-B14F-4D97-AF65-F5344CB8AC3E}">
        <p14:creationId xmlns:p14="http://schemas.microsoft.com/office/powerpoint/2010/main" val="1510747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1E020-D49A-06E2-4F7E-A8190783B0A6}"/>
              </a:ext>
            </a:extLst>
          </p:cNvPr>
          <p:cNvSpPr txBox="1"/>
          <p:nvPr/>
        </p:nvSpPr>
        <p:spPr>
          <a:xfrm>
            <a:off x="385303" y="581611"/>
            <a:ext cx="6315996" cy="769441"/>
          </a:xfrm>
          <a:prstGeom prst="rect">
            <a:avLst/>
          </a:prstGeom>
          <a:noFill/>
        </p:spPr>
        <p:txBody>
          <a:bodyPr wrap="square">
            <a:spAutoFit/>
          </a:bodyPr>
          <a:lstStyle/>
          <a:p>
            <a:r>
              <a:rPr lang="en-IN" sz="4400" dirty="0">
                <a:solidFill>
                  <a:schemeClr val="accent6">
                    <a:lumMod val="60000"/>
                    <a:lumOff val="40000"/>
                  </a:schemeClr>
                </a:solidFill>
                <a:latin typeface="Aharoni" panose="02010803020104030203" pitchFamily="2" charset="-79"/>
                <a:cs typeface="Aharoni" panose="02010803020104030203" pitchFamily="2" charset="-79"/>
              </a:rPr>
              <a:t>Future plans</a:t>
            </a:r>
          </a:p>
        </p:txBody>
      </p:sp>
      <p:sp>
        <p:nvSpPr>
          <p:cNvPr id="3" name="Slide Number Placeholder 2">
            <a:extLst>
              <a:ext uri="{FF2B5EF4-FFF2-40B4-BE49-F238E27FC236}">
                <a16:creationId xmlns:a16="http://schemas.microsoft.com/office/drawing/2014/main" id="{71D63FAA-D143-569A-C6E7-1D07B06BA81A}"/>
              </a:ext>
            </a:extLst>
          </p:cNvPr>
          <p:cNvSpPr>
            <a:spLocks noGrp="1"/>
          </p:cNvSpPr>
          <p:nvPr>
            <p:ph type="sldNum" sz="quarter" idx="12"/>
          </p:nvPr>
        </p:nvSpPr>
        <p:spPr/>
        <p:txBody>
          <a:bodyPr/>
          <a:lstStyle/>
          <a:p>
            <a:fld id="{D89AFC6E-4472-451C-8747-F2927AD4B072}" type="slidenum">
              <a:rPr lang="en-IN" smtClean="0"/>
              <a:t>10</a:t>
            </a:fld>
            <a:endParaRPr lang="en-IN"/>
          </a:p>
        </p:txBody>
      </p:sp>
    </p:spTree>
    <p:extLst>
      <p:ext uri="{BB962C8B-B14F-4D97-AF65-F5344CB8AC3E}">
        <p14:creationId xmlns:p14="http://schemas.microsoft.com/office/powerpoint/2010/main" val="1273079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cus on lattice QCD - Journal of Physics G: Nuclear and Particle Physics -  IOPscience">
            <a:extLst>
              <a:ext uri="{FF2B5EF4-FFF2-40B4-BE49-F238E27FC236}">
                <a16:creationId xmlns:a16="http://schemas.microsoft.com/office/drawing/2014/main" id="{66E2F294-66F9-D956-B057-37B075D67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3873" y="0"/>
            <a:ext cx="700101" cy="52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518E33-8E72-02FE-3A8C-68036C128CFD}"/>
              </a:ext>
            </a:extLst>
          </p:cNvPr>
          <p:cNvSpPr txBox="1"/>
          <p:nvPr/>
        </p:nvSpPr>
        <p:spPr>
          <a:xfrm>
            <a:off x="10270938" y="110268"/>
            <a:ext cx="2360736" cy="246221"/>
          </a:xfrm>
          <a:prstGeom prst="rect">
            <a:avLst/>
          </a:prstGeom>
          <a:noFill/>
        </p:spPr>
        <p:txBody>
          <a:bodyPr wrap="square">
            <a:spAutoFit/>
          </a:bodyPr>
          <a:lstStyle/>
          <a:p>
            <a:r>
              <a:rPr lang="en-IN" sz="1000" b="1" i="0" u="none" strike="noStrike" baseline="0" dirty="0">
                <a:latin typeface="Californian FB" panose="0207040306080B030204" pitchFamily="18" charset="0"/>
              </a:rPr>
              <a:t>Correlation Function Analysis</a:t>
            </a:r>
            <a:endParaRPr lang="en-IN" sz="1000" b="1" dirty="0">
              <a:latin typeface="Californian FB" panose="0207040306080B030204" pitchFamily="18" charset="0"/>
            </a:endParaRPr>
          </a:p>
        </p:txBody>
      </p:sp>
      <p:sp>
        <p:nvSpPr>
          <p:cNvPr id="15" name="TextBox 14">
            <a:extLst>
              <a:ext uri="{FF2B5EF4-FFF2-40B4-BE49-F238E27FC236}">
                <a16:creationId xmlns:a16="http://schemas.microsoft.com/office/drawing/2014/main" id="{96C8150A-DE47-C9D6-5C7D-05C48FB434A3}"/>
              </a:ext>
            </a:extLst>
          </p:cNvPr>
          <p:cNvSpPr txBox="1"/>
          <p:nvPr/>
        </p:nvSpPr>
        <p:spPr>
          <a:xfrm>
            <a:off x="621791" y="697179"/>
            <a:ext cx="4480560" cy="584775"/>
          </a:xfrm>
          <a:prstGeom prst="rect">
            <a:avLst/>
          </a:prstGeom>
          <a:noFill/>
        </p:spPr>
        <p:txBody>
          <a:bodyPr wrap="square" rtlCol="0">
            <a:spAutoFit/>
          </a:bodyPr>
          <a:lstStyle/>
          <a:p>
            <a:r>
              <a:rPr lang="en-IN" sz="3200" dirty="0">
                <a:solidFill>
                  <a:schemeClr val="accent6">
                    <a:lumMod val="60000"/>
                    <a:lumOff val="40000"/>
                  </a:schemeClr>
                </a:solidFill>
                <a:latin typeface="Aharoni" panose="02010803020104030203" pitchFamily="2" charset="-79"/>
                <a:cs typeface="Aharoni" panose="02010803020104030203" pitchFamily="2" charset="-79"/>
              </a:rPr>
              <a:t>Adam Zacharia Anil</a:t>
            </a:r>
          </a:p>
        </p:txBody>
      </p:sp>
      <p:sp>
        <p:nvSpPr>
          <p:cNvPr id="16" name="TextBox 15">
            <a:extLst>
              <a:ext uri="{FF2B5EF4-FFF2-40B4-BE49-F238E27FC236}">
                <a16:creationId xmlns:a16="http://schemas.microsoft.com/office/drawing/2014/main" id="{4EB07E45-E9C6-726D-AF8E-066D43087B4A}"/>
              </a:ext>
            </a:extLst>
          </p:cNvPr>
          <p:cNvSpPr txBox="1"/>
          <p:nvPr/>
        </p:nvSpPr>
        <p:spPr>
          <a:xfrm>
            <a:off x="621791" y="1307198"/>
            <a:ext cx="2103120" cy="369332"/>
          </a:xfrm>
          <a:prstGeom prst="rect">
            <a:avLst/>
          </a:prstGeom>
          <a:noFill/>
        </p:spPr>
        <p:txBody>
          <a:bodyPr wrap="square" rtlCol="0">
            <a:spAutoFit/>
          </a:bodyPr>
          <a:lstStyle/>
          <a:p>
            <a:r>
              <a:rPr lang="en-IN" dirty="0">
                <a:latin typeface="Century" panose="02040604050505020304" pitchFamily="18" charset="0"/>
              </a:rPr>
              <a:t>About me</a:t>
            </a:r>
          </a:p>
        </p:txBody>
      </p:sp>
      <p:grpSp>
        <p:nvGrpSpPr>
          <p:cNvPr id="20" name="Group 19">
            <a:extLst>
              <a:ext uri="{FF2B5EF4-FFF2-40B4-BE49-F238E27FC236}">
                <a16:creationId xmlns:a16="http://schemas.microsoft.com/office/drawing/2014/main" id="{339200BD-9675-5262-4090-9EC7D8B02110}"/>
              </a:ext>
            </a:extLst>
          </p:cNvPr>
          <p:cNvGrpSpPr/>
          <p:nvPr/>
        </p:nvGrpSpPr>
        <p:grpSpPr>
          <a:xfrm>
            <a:off x="621792" y="3593965"/>
            <a:ext cx="1993392" cy="457200"/>
            <a:chOff x="731520" y="3584448"/>
            <a:chExt cx="1993392" cy="457200"/>
          </a:xfrm>
        </p:grpSpPr>
        <p:sp>
          <p:nvSpPr>
            <p:cNvPr id="18" name="Flowchart: Terminator 17">
              <a:extLst>
                <a:ext uri="{FF2B5EF4-FFF2-40B4-BE49-F238E27FC236}">
                  <a16:creationId xmlns:a16="http://schemas.microsoft.com/office/drawing/2014/main" id="{51D07511-265D-E05D-47E1-006FBCF44890}"/>
                </a:ext>
              </a:extLst>
            </p:cNvPr>
            <p:cNvSpPr/>
            <p:nvPr/>
          </p:nvSpPr>
          <p:spPr>
            <a:xfrm>
              <a:off x="731520" y="3584448"/>
              <a:ext cx="1993392" cy="457200"/>
            </a:xfrm>
            <a:prstGeom prst="flowChartTerminator">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69AE93ED-9E0A-1322-2B53-834C8D877379}"/>
                </a:ext>
              </a:extLst>
            </p:cNvPr>
            <p:cNvSpPr txBox="1"/>
            <p:nvPr/>
          </p:nvSpPr>
          <p:spPr>
            <a:xfrm>
              <a:off x="913729" y="3651834"/>
              <a:ext cx="1628972" cy="307777"/>
            </a:xfrm>
            <a:prstGeom prst="rect">
              <a:avLst/>
            </a:prstGeom>
            <a:noFill/>
          </p:spPr>
          <p:txBody>
            <a:bodyPr wrap="none" rtlCol="0">
              <a:spAutoFit/>
            </a:bodyPr>
            <a:lstStyle/>
            <a:p>
              <a:r>
                <a:rPr lang="en-IN" sz="1400" dirty="0">
                  <a:solidFill>
                    <a:schemeClr val="bg1"/>
                  </a:solidFill>
                  <a:latin typeface="Aharoni" panose="02010803020104030203" pitchFamily="2" charset="-79"/>
                  <a:cs typeface="Aharoni" panose="02010803020104030203" pitchFamily="2" charset="-79"/>
                </a:rPr>
                <a:t>Where am I from</a:t>
              </a:r>
            </a:p>
          </p:txBody>
        </p:sp>
      </p:grpSp>
      <p:grpSp>
        <p:nvGrpSpPr>
          <p:cNvPr id="28" name="Group 27">
            <a:extLst>
              <a:ext uri="{FF2B5EF4-FFF2-40B4-BE49-F238E27FC236}">
                <a16:creationId xmlns:a16="http://schemas.microsoft.com/office/drawing/2014/main" id="{C40017B1-2899-7553-0EC7-E5CAD7386CB8}"/>
              </a:ext>
            </a:extLst>
          </p:cNvPr>
          <p:cNvGrpSpPr/>
          <p:nvPr/>
        </p:nvGrpSpPr>
        <p:grpSpPr>
          <a:xfrm>
            <a:off x="622461" y="4679053"/>
            <a:ext cx="1993392" cy="457200"/>
            <a:chOff x="731520" y="3584448"/>
            <a:chExt cx="1993392" cy="457200"/>
          </a:xfrm>
        </p:grpSpPr>
        <p:sp>
          <p:nvSpPr>
            <p:cNvPr id="29" name="Flowchart: Terminator 28">
              <a:extLst>
                <a:ext uri="{FF2B5EF4-FFF2-40B4-BE49-F238E27FC236}">
                  <a16:creationId xmlns:a16="http://schemas.microsoft.com/office/drawing/2014/main" id="{32AC4AE9-55D3-8721-8C75-3FA18FB4D7E3}"/>
                </a:ext>
              </a:extLst>
            </p:cNvPr>
            <p:cNvSpPr/>
            <p:nvPr/>
          </p:nvSpPr>
          <p:spPr>
            <a:xfrm>
              <a:off x="731520" y="3584448"/>
              <a:ext cx="1993392" cy="457200"/>
            </a:xfrm>
            <a:prstGeom prst="flowChartTerminator">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912817A8-E822-7A58-26A0-231669A5B67A}"/>
                </a:ext>
              </a:extLst>
            </p:cNvPr>
            <p:cNvSpPr txBox="1"/>
            <p:nvPr/>
          </p:nvSpPr>
          <p:spPr>
            <a:xfrm>
              <a:off x="913729" y="3651834"/>
              <a:ext cx="1720343" cy="307777"/>
            </a:xfrm>
            <a:prstGeom prst="rect">
              <a:avLst/>
            </a:prstGeom>
            <a:noFill/>
          </p:spPr>
          <p:txBody>
            <a:bodyPr wrap="none" rtlCol="0">
              <a:spAutoFit/>
            </a:bodyPr>
            <a:lstStyle/>
            <a:p>
              <a:r>
                <a:rPr lang="en-IN" sz="1400" dirty="0">
                  <a:solidFill>
                    <a:schemeClr val="bg1"/>
                  </a:solidFill>
                  <a:latin typeface="Aharoni" panose="02010803020104030203" pitchFamily="2" charset="-79"/>
                  <a:cs typeface="Aharoni" panose="02010803020104030203" pitchFamily="2" charset="-79"/>
                </a:rPr>
                <a:t>Research Interests</a:t>
              </a:r>
            </a:p>
          </p:txBody>
        </p:sp>
      </p:grpSp>
      <p:grpSp>
        <p:nvGrpSpPr>
          <p:cNvPr id="31" name="Group 30">
            <a:extLst>
              <a:ext uri="{FF2B5EF4-FFF2-40B4-BE49-F238E27FC236}">
                <a16:creationId xmlns:a16="http://schemas.microsoft.com/office/drawing/2014/main" id="{0007BADB-F75C-F110-CE7D-3F672E7B8225}"/>
              </a:ext>
            </a:extLst>
          </p:cNvPr>
          <p:cNvGrpSpPr/>
          <p:nvPr/>
        </p:nvGrpSpPr>
        <p:grpSpPr>
          <a:xfrm>
            <a:off x="621791" y="5830263"/>
            <a:ext cx="1993392" cy="457200"/>
            <a:chOff x="731520" y="3584448"/>
            <a:chExt cx="1993392" cy="457200"/>
          </a:xfrm>
        </p:grpSpPr>
        <p:sp>
          <p:nvSpPr>
            <p:cNvPr id="32" name="Flowchart: Terminator 31">
              <a:extLst>
                <a:ext uri="{FF2B5EF4-FFF2-40B4-BE49-F238E27FC236}">
                  <a16:creationId xmlns:a16="http://schemas.microsoft.com/office/drawing/2014/main" id="{35831759-7B31-CF1A-2225-151B480602D6}"/>
                </a:ext>
              </a:extLst>
            </p:cNvPr>
            <p:cNvSpPr/>
            <p:nvPr/>
          </p:nvSpPr>
          <p:spPr>
            <a:xfrm>
              <a:off x="731520" y="3584448"/>
              <a:ext cx="1993392" cy="457200"/>
            </a:xfrm>
            <a:prstGeom prst="flowChartTerminator">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7897CA11-05DB-D20C-E61C-9A1718ED3F43}"/>
                </a:ext>
              </a:extLst>
            </p:cNvPr>
            <p:cNvSpPr txBox="1"/>
            <p:nvPr/>
          </p:nvSpPr>
          <p:spPr>
            <a:xfrm>
              <a:off x="1217499" y="3659159"/>
              <a:ext cx="1021433" cy="307777"/>
            </a:xfrm>
            <a:prstGeom prst="rect">
              <a:avLst/>
            </a:prstGeom>
            <a:noFill/>
          </p:spPr>
          <p:txBody>
            <a:bodyPr wrap="none" rtlCol="0">
              <a:spAutoFit/>
            </a:bodyPr>
            <a:lstStyle/>
            <a:p>
              <a:r>
                <a:rPr lang="en-IN" sz="1400" dirty="0">
                  <a:solidFill>
                    <a:schemeClr val="bg1"/>
                  </a:solidFill>
                  <a:latin typeface="Aharoni" panose="02010803020104030203" pitchFamily="2" charset="-79"/>
                  <a:cs typeface="Aharoni" panose="02010803020104030203" pitchFamily="2" charset="-79"/>
                </a:rPr>
                <a:t>More Info</a:t>
              </a:r>
            </a:p>
          </p:txBody>
        </p:sp>
      </p:grpSp>
      <p:sp>
        <p:nvSpPr>
          <p:cNvPr id="35" name="TextBox 34">
            <a:extLst>
              <a:ext uri="{FF2B5EF4-FFF2-40B4-BE49-F238E27FC236}">
                <a16:creationId xmlns:a16="http://schemas.microsoft.com/office/drawing/2014/main" id="{AF0B6CBF-B5F0-743C-B7BE-D5A5A45970F7}"/>
              </a:ext>
            </a:extLst>
          </p:cNvPr>
          <p:cNvSpPr txBox="1"/>
          <p:nvPr/>
        </p:nvSpPr>
        <p:spPr>
          <a:xfrm>
            <a:off x="621791" y="1743916"/>
            <a:ext cx="5380173" cy="1569660"/>
          </a:xfrm>
          <a:prstGeom prst="rect">
            <a:avLst/>
          </a:prstGeom>
          <a:noFill/>
        </p:spPr>
        <p:txBody>
          <a:bodyPr wrap="square">
            <a:spAutoFit/>
          </a:bodyPr>
          <a:lstStyle/>
          <a:p>
            <a:r>
              <a:rPr lang="en-US" sz="1600" b="0" i="0" dirty="0">
                <a:solidFill>
                  <a:schemeClr val="bg1">
                    <a:lumMod val="50000"/>
                  </a:schemeClr>
                </a:solidFill>
                <a:effectLst/>
                <a:latin typeface="Californian FB" panose="0207040306080B030204" pitchFamily="18" charset="0"/>
              </a:rPr>
              <a:t>I am an aspiring astrophysicist currently pursuing a BS-MS dual degree at the Indian Institute of Science Education and Research (IISER), Thiruvananthapuram. With a major in Physics and a minor in Data Science, I am passionate about unlocking the mysteries of the universe through the power of big data analysis and computational methods.</a:t>
            </a:r>
            <a:endParaRPr lang="en-IN" sz="1600" dirty="0">
              <a:solidFill>
                <a:schemeClr val="bg1">
                  <a:lumMod val="50000"/>
                </a:schemeClr>
              </a:solidFill>
              <a:latin typeface="Californian FB" panose="0207040306080B030204" pitchFamily="18" charset="0"/>
            </a:endParaRPr>
          </a:p>
        </p:txBody>
      </p:sp>
      <p:sp>
        <p:nvSpPr>
          <p:cNvPr id="36" name="TextBox 35">
            <a:extLst>
              <a:ext uri="{FF2B5EF4-FFF2-40B4-BE49-F238E27FC236}">
                <a16:creationId xmlns:a16="http://schemas.microsoft.com/office/drawing/2014/main" id="{3C35C9AC-7AD9-412B-E8F3-2D6637E314ED}"/>
              </a:ext>
            </a:extLst>
          </p:cNvPr>
          <p:cNvSpPr txBox="1"/>
          <p:nvPr/>
        </p:nvSpPr>
        <p:spPr>
          <a:xfrm>
            <a:off x="2797393" y="3561179"/>
            <a:ext cx="2103120" cy="276999"/>
          </a:xfrm>
          <a:prstGeom prst="rect">
            <a:avLst/>
          </a:prstGeom>
          <a:noFill/>
        </p:spPr>
        <p:txBody>
          <a:bodyPr wrap="square" rtlCol="0">
            <a:spAutoFit/>
          </a:bodyPr>
          <a:lstStyle/>
          <a:p>
            <a:r>
              <a:rPr lang="en-IN" sz="1200" dirty="0">
                <a:latin typeface="Century" panose="02040604050505020304" pitchFamily="18" charset="0"/>
              </a:rPr>
              <a:t>Kerala, India </a:t>
            </a:r>
          </a:p>
        </p:txBody>
      </p:sp>
      <p:sp>
        <p:nvSpPr>
          <p:cNvPr id="37" name="TextBox 36">
            <a:extLst>
              <a:ext uri="{FF2B5EF4-FFF2-40B4-BE49-F238E27FC236}">
                <a16:creationId xmlns:a16="http://schemas.microsoft.com/office/drawing/2014/main" id="{F8F11CDD-D4A0-10D9-3543-1409CC38C1E7}"/>
              </a:ext>
            </a:extLst>
          </p:cNvPr>
          <p:cNvSpPr txBox="1"/>
          <p:nvPr/>
        </p:nvSpPr>
        <p:spPr>
          <a:xfrm>
            <a:off x="2797392" y="4616380"/>
            <a:ext cx="2695103" cy="276999"/>
          </a:xfrm>
          <a:prstGeom prst="rect">
            <a:avLst/>
          </a:prstGeom>
          <a:noFill/>
        </p:spPr>
        <p:txBody>
          <a:bodyPr wrap="square" rtlCol="0">
            <a:spAutoFit/>
          </a:bodyPr>
          <a:lstStyle/>
          <a:p>
            <a:r>
              <a:rPr lang="en-IN" sz="1200" dirty="0">
                <a:latin typeface="Century" panose="02040604050505020304" pitchFamily="18" charset="0"/>
              </a:rPr>
              <a:t>Astrophysics, Machine Learning</a:t>
            </a:r>
          </a:p>
        </p:txBody>
      </p:sp>
      <p:sp>
        <p:nvSpPr>
          <p:cNvPr id="38" name="TextBox 37">
            <a:extLst>
              <a:ext uri="{FF2B5EF4-FFF2-40B4-BE49-F238E27FC236}">
                <a16:creationId xmlns:a16="http://schemas.microsoft.com/office/drawing/2014/main" id="{214B8C55-D952-3255-DFB6-9C4EDAFE32CC}"/>
              </a:ext>
            </a:extLst>
          </p:cNvPr>
          <p:cNvSpPr txBox="1"/>
          <p:nvPr/>
        </p:nvSpPr>
        <p:spPr>
          <a:xfrm>
            <a:off x="2862071" y="5766474"/>
            <a:ext cx="2103120" cy="276999"/>
          </a:xfrm>
          <a:prstGeom prst="rect">
            <a:avLst/>
          </a:prstGeom>
          <a:noFill/>
        </p:spPr>
        <p:txBody>
          <a:bodyPr wrap="square" rtlCol="0">
            <a:spAutoFit/>
          </a:bodyPr>
          <a:lstStyle/>
          <a:p>
            <a:r>
              <a:rPr lang="en-IN" sz="1200" dirty="0">
                <a:latin typeface="Century" panose="02040604050505020304" pitchFamily="18" charset="0"/>
              </a:rPr>
              <a:t>Website</a:t>
            </a:r>
          </a:p>
        </p:txBody>
      </p:sp>
      <p:sp>
        <p:nvSpPr>
          <p:cNvPr id="39" name="TextBox 38">
            <a:extLst>
              <a:ext uri="{FF2B5EF4-FFF2-40B4-BE49-F238E27FC236}">
                <a16:creationId xmlns:a16="http://schemas.microsoft.com/office/drawing/2014/main" id="{F337C9CE-8F92-BF96-8201-3461CC6E3B2B}"/>
              </a:ext>
            </a:extLst>
          </p:cNvPr>
          <p:cNvSpPr txBox="1"/>
          <p:nvPr/>
        </p:nvSpPr>
        <p:spPr>
          <a:xfrm>
            <a:off x="2802408" y="3789555"/>
            <a:ext cx="5380173" cy="261610"/>
          </a:xfrm>
          <a:prstGeom prst="rect">
            <a:avLst/>
          </a:prstGeom>
          <a:noFill/>
        </p:spPr>
        <p:txBody>
          <a:bodyPr wrap="square">
            <a:spAutoFit/>
          </a:bodyPr>
          <a:lstStyle/>
          <a:p>
            <a:r>
              <a:rPr lang="en-US" sz="1050" b="0" i="0" dirty="0">
                <a:solidFill>
                  <a:schemeClr val="bg1">
                    <a:lumMod val="50000"/>
                  </a:schemeClr>
                </a:solidFill>
                <a:effectLst/>
                <a:latin typeface="Californian FB" panose="0207040306080B030204" pitchFamily="18" charset="0"/>
              </a:rPr>
              <a:t>I am </a:t>
            </a:r>
            <a:r>
              <a:rPr lang="en-US" sz="1050" dirty="0">
                <a:solidFill>
                  <a:schemeClr val="bg1">
                    <a:lumMod val="50000"/>
                  </a:schemeClr>
                </a:solidFill>
                <a:latin typeface="Californian FB" panose="0207040306080B030204" pitchFamily="18" charset="0"/>
              </a:rPr>
              <a:t>from Kollam which is one of the 14 districts in Kerala </a:t>
            </a:r>
            <a:endParaRPr lang="en-IN" sz="1050" dirty="0">
              <a:solidFill>
                <a:schemeClr val="bg1">
                  <a:lumMod val="50000"/>
                </a:schemeClr>
              </a:solidFill>
              <a:latin typeface="Californian FB" panose="0207040306080B030204" pitchFamily="18" charset="0"/>
            </a:endParaRPr>
          </a:p>
        </p:txBody>
      </p:sp>
      <p:sp>
        <p:nvSpPr>
          <p:cNvPr id="40" name="TextBox 39">
            <a:extLst>
              <a:ext uri="{FF2B5EF4-FFF2-40B4-BE49-F238E27FC236}">
                <a16:creationId xmlns:a16="http://schemas.microsoft.com/office/drawing/2014/main" id="{68628D02-98E6-01A7-2D62-A39E5B2EB54B}"/>
              </a:ext>
            </a:extLst>
          </p:cNvPr>
          <p:cNvSpPr txBox="1"/>
          <p:nvPr/>
        </p:nvSpPr>
        <p:spPr>
          <a:xfrm>
            <a:off x="2813084" y="4874643"/>
            <a:ext cx="5380173" cy="415498"/>
          </a:xfrm>
          <a:prstGeom prst="rect">
            <a:avLst/>
          </a:prstGeom>
          <a:noFill/>
        </p:spPr>
        <p:txBody>
          <a:bodyPr wrap="square">
            <a:spAutoFit/>
          </a:bodyPr>
          <a:lstStyle/>
          <a:p>
            <a:r>
              <a:rPr lang="en-US" sz="1050" b="0" i="0" dirty="0">
                <a:solidFill>
                  <a:schemeClr val="bg1">
                    <a:lumMod val="50000"/>
                  </a:schemeClr>
                </a:solidFill>
                <a:effectLst/>
                <a:latin typeface="Californian FB" panose="0207040306080B030204" pitchFamily="18" charset="0"/>
              </a:rPr>
              <a:t>I </a:t>
            </a:r>
            <a:r>
              <a:rPr lang="en-US" sz="1050" dirty="0">
                <a:solidFill>
                  <a:schemeClr val="bg1">
                    <a:lumMod val="50000"/>
                  </a:schemeClr>
                </a:solidFill>
                <a:latin typeface="Californian FB" panose="0207040306080B030204" pitchFamily="18" charset="0"/>
              </a:rPr>
              <a:t>am Interested Gravitational wave astrophysics, GRBs , </a:t>
            </a:r>
          </a:p>
          <a:p>
            <a:r>
              <a:rPr lang="en-US" sz="1050" dirty="0">
                <a:solidFill>
                  <a:schemeClr val="bg1">
                    <a:lumMod val="50000"/>
                  </a:schemeClr>
                </a:solidFill>
                <a:latin typeface="Californian FB" panose="0207040306080B030204" pitchFamily="18" charset="0"/>
              </a:rPr>
              <a:t>Astro- particle -physics, </a:t>
            </a:r>
            <a:r>
              <a:rPr lang="en-US" sz="1050" dirty="0" err="1">
                <a:solidFill>
                  <a:schemeClr val="bg1">
                    <a:lumMod val="50000"/>
                  </a:schemeClr>
                </a:solidFill>
                <a:latin typeface="Californian FB" panose="0207040306080B030204" pitchFamily="18" charset="0"/>
              </a:rPr>
              <a:t>Kilonoave</a:t>
            </a:r>
            <a:endParaRPr lang="en-IN" sz="1050" dirty="0">
              <a:solidFill>
                <a:schemeClr val="bg1">
                  <a:lumMod val="50000"/>
                </a:schemeClr>
              </a:solidFill>
              <a:latin typeface="Californian FB" panose="0207040306080B030204" pitchFamily="18" charset="0"/>
            </a:endParaRPr>
          </a:p>
        </p:txBody>
      </p:sp>
      <p:sp>
        <p:nvSpPr>
          <p:cNvPr id="41" name="TextBox 40">
            <a:extLst>
              <a:ext uri="{FF2B5EF4-FFF2-40B4-BE49-F238E27FC236}">
                <a16:creationId xmlns:a16="http://schemas.microsoft.com/office/drawing/2014/main" id="{2C8396DA-E245-AC07-FA72-6CDA61E92D6B}"/>
              </a:ext>
            </a:extLst>
          </p:cNvPr>
          <p:cNvSpPr txBox="1"/>
          <p:nvPr/>
        </p:nvSpPr>
        <p:spPr>
          <a:xfrm>
            <a:off x="2862071" y="6020389"/>
            <a:ext cx="5380173" cy="261610"/>
          </a:xfrm>
          <a:prstGeom prst="rect">
            <a:avLst/>
          </a:prstGeom>
          <a:noFill/>
        </p:spPr>
        <p:txBody>
          <a:bodyPr wrap="square">
            <a:spAutoFit/>
          </a:bodyPr>
          <a:lstStyle/>
          <a:p>
            <a:r>
              <a:rPr lang="en-IN" sz="1050" dirty="0">
                <a:solidFill>
                  <a:schemeClr val="bg1">
                    <a:lumMod val="50000"/>
                  </a:schemeClr>
                </a:solidFill>
                <a:latin typeface="Californian FB" panose="0207040306080B030204" pitchFamily="18" charset="0"/>
                <a:hlinkClick r:id="rId3"/>
              </a:rPr>
              <a:t>https://www.adamzacharia.com/</a:t>
            </a:r>
            <a:endParaRPr lang="en-IN" sz="1050" dirty="0">
              <a:solidFill>
                <a:schemeClr val="bg1">
                  <a:lumMod val="50000"/>
                </a:schemeClr>
              </a:solidFill>
              <a:latin typeface="Californian FB" panose="0207040306080B030204" pitchFamily="18" charset="0"/>
            </a:endParaRPr>
          </a:p>
        </p:txBody>
      </p:sp>
      <p:pic>
        <p:nvPicPr>
          <p:cNvPr id="4" name="Picture 3">
            <a:extLst>
              <a:ext uri="{FF2B5EF4-FFF2-40B4-BE49-F238E27FC236}">
                <a16:creationId xmlns:a16="http://schemas.microsoft.com/office/drawing/2014/main" id="{47FC7DFD-9745-9250-A9E4-912EC9DA6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9383" y="1406098"/>
            <a:ext cx="6554885" cy="4375734"/>
          </a:xfrm>
          <a:prstGeom prst="rect">
            <a:avLst/>
          </a:prstGeom>
          <a:effectLst>
            <a:softEdge rad="1270000"/>
          </a:effectLst>
        </p:spPr>
      </p:pic>
      <p:sp>
        <p:nvSpPr>
          <p:cNvPr id="2" name="Slide Number Placeholder 1">
            <a:extLst>
              <a:ext uri="{FF2B5EF4-FFF2-40B4-BE49-F238E27FC236}">
                <a16:creationId xmlns:a16="http://schemas.microsoft.com/office/drawing/2014/main" id="{26CBBC59-3AB2-5A2F-B5A2-A949A035258F}"/>
              </a:ext>
            </a:extLst>
          </p:cNvPr>
          <p:cNvSpPr>
            <a:spLocks noGrp="1"/>
          </p:cNvSpPr>
          <p:nvPr>
            <p:ph type="sldNum" sz="quarter" idx="12"/>
          </p:nvPr>
        </p:nvSpPr>
        <p:spPr/>
        <p:txBody>
          <a:bodyPr/>
          <a:lstStyle/>
          <a:p>
            <a:fld id="{D89AFC6E-4472-451C-8747-F2927AD4B072}" type="slidenum">
              <a:rPr lang="en-IN" smtClean="0"/>
              <a:t>2</a:t>
            </a:fld>
            <a:endParaRPr lang="en-IN"/>
          </a:p>
        </p:txBody>
      </p:sp>
    </p:spTree>
    <p:extLst>
      <p:ext uri="{BB962C8B-B14F-4D97-AF65-F5344CB8AC3E}">
        <p14:creationId xmlns:p14="http://schemas.microsoft.com/office/powerpoint/2010/main" val="871747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ocus on lattice QCD - Journal of Physics G: Nuclear and Particle Physics -  IOPscience">
            <a:extLst>
              <a:ext uri="{FF2B5EF4-FFF2-40B4-BE49-F238E27FC236}">
                <a16:creationId xmlns:a16="http://schemas.microsoft.com/office/drawing/2014/main" id="{2E752F95-247F-4D2F-DC28-553E48A29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873" y="0"/>
            <a:ext cx="700101" cy="52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52C632-3F51-5B13-2822-94F424692D14}"/>
              </a:ext>
            </a:extLst>
          </p:cNvPr>
          <p:cNvSpPr txBox="1"/>
          <p:nvPr/>
        </p:nvSpPr>
        <p:spPr>
          <a:xfrm>
            <a:off x="10270938" y="110268"/>
            <a:ext cx="2360736" cy="246221"/>
          </a:xfrm>
          <a:prstGeom prst="rect">
            <a:avLst/>
          </a:prstGeom>
          <a:noFill/>
        </p:spPr>
        <p:txBody>
          <a:bodyPr wrap="square">
            <a:spAutoFit/>
          </a:bodyPr>
          <a:lstStyle/>
          <a:p>
            <a:r>
              <a:rPr lang="en-IN" sz="1000" b="1" i="0" u="none" strike="noStrike" baseline="0" dirty="0">
                <a:latin typeface="Californian FB" panose="0207040306080B030204" pitchFamily="18" charset="0"/>
              </a:rPr>
              <a:t>Correlation Function Analysis</a:t>
            </a:r>
            <a:endParaRPr lang="en-IN" sz="1000" b="1" dirty="0">
              <a:latin typeface="Californian FB" panose="0207040306080B030204" pitchFamily="18" charset="0"/>
            </a:endParaRPr>
          </a:p>
        </p:txBody>
      </p:sp>
      <p:sp>
        <p:nvSpPr>
          <p:cNvPr id="4" name="TextBox 3">
            <a:extLst>
              <a:ext uri="{FF2B5EF4-FFF2-40B4-BE49-F238E27FC236}">
                <a16:creationId xmlns:a16="http://schemas.microsoft.com/office/drawing/2014/main" id="{531A2B78-1679-D85D-B8B0-AFEC269443ED}"/>
              </a:ext>
            </a:extLst>
          </p:cNvPr>
          <p:cNvSpPr txBox="1"/>
          <p:nvPr/>
        </p:nvSpPr>
        <p:spPr>
          <a:xfrm>
            <a:off x="758130" y="765410"/>
            <a:ext cx="5074035" cy="1754326"/>
          </a:xfrm>
          <a:prstGeom prst="rect">
            <a:avLst/>
          </a:prstGeom>
          <a:noFill/>
        </p:spPr>
        <p:txBody>
          <a:bodyPr wrap="square" rtlCol="0">
            <a:spAutoFit/>
          </a:bodyPr>
          <a:lstStyle/>
          <a:p>
            <a:r>
              <a:rPr lang="en-IN" sz="5400" dirty="0">
                <a:solidFill>
                  <a:schemeClr val="accent6">
                    <a:lumMod val="60000"/>
                    <a:lumOff val="40000"/>
                  </a:schemeClr>
                </a:solidFill>
                <a:latin typeface="Aharoni" panose="02010803020104030203" pitchFamily="2" charset="-79"/>
                <a:cs typeface="Aharoni" panose="02010803020104030203" pitchFamily="2" charset="-79"/>
              </a:rPr>
              <a:t>What is Lattice QCD ?</a:t>
            </a:r>
          </a:p>
        </p:txBody>
      </p:sp>
      <p:sp>
        <p:nvSpPr>
          <p:cNvPr id="6" name="TextBox 5">
            <a:extLst>
              <a:ext uri="{FF2B5EF4-FFF2-40B4-BE49-F238E27FC236}">
                <a16:creationId xmlns:a16="http://schemas.microsoft.com/office/drawing/2014/main" id="{AEA54145-56A8-EAE6-5C28-529FF3FB0487}"/>
              </a:ext>
            </a:extLst>
          </p:cNvPr>
          <p:cNvSpPr txBox="1"/>
          <p:nvPr/>
        </p:nvSpPr>
        <p:spPr>
          <a:xfrm>
            <a:off x="869565" y="2443864"/>
            <a:ext cx="4469352" cy="3170099"/>
          </a:xfrm>
          <a:prstGeom prst="rect">
            <a:avLst/>
          </a:prstGeom>
          <a:noFill/>
        </p:spPr>
        <p:txBody>
          <a:bodyPr wrap="square">
            <a:spAutoFit/>
          </a:bodyPr>
          <a:lstStyle/>
          <a:p>
            <a:pPr algn="just"/>
            <a:endParaRPr lang="en-IN" sz="2000" dirty="0"/>
          </a:p>
          <a:p>
            <a:pPr algn="just"/>
            <a:r>
              <a:rPr lang="en-IN" sz="2000" dirty="0">
                <a:latin typeface="Californian FB" panose="0207040306080B030204" pitchFamily="18" charset="0"/>
              </a:rPr>
              <a:t>Lattice QCD is a computational method in quantum physics that discretizes spacetime onto a grid or lattice. By doing this, it enables numerical solutions for the non-perturbative regime of Quantum Chromodynamics, which describes the strong force interactions between quarks and gluons.</a:t>
            </a:r>
          </a:p>
          <a:p>
            <a:pPr algn="just"/>
            <a:endParaRPr lang="en-IN" sz="2000" dirty="0">
              <a:latin typeface="Californian FB" panose="0207040306080B030204" pitchFamily="18" charset="0"/>
            </a:endParaRPr>
          </a:p>
        </p:txBody>
      </p:sp>
      <p:pic>
        <p:nvPicPr>
          <p:cNvPr id="10" name="Picture 9">
            <a:extLst>
              <a:ext uri="{FF2B5EF4-FFF2-40B4-BE49-F238E27FC236}">
                <a16:creationId xmlns:a16="http://schemas.microsoft.com/office/drawing/2014/main" id="{7F17E127-FD32-EACF-2D5D-EF6A81409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890" y="2285635"/>
            <a:ext cx="6465064" cy="2747652"/>
          </a:xfrm>
          <a:prstGeom prst="rect">
            <a:avLst/>
          </a:prstGeom>
        </p:spPr>
      </p:pic>
      <p:sp>
        <p:nvSpPr>
          <p:cNvPr id="5" name="Slide Number Placeholder 4">
            <a:extLst>
              <a:ext uri="{FF2B5EF4-FFF2-40B4-BE49-F238E27FC236}">
                <a16:creationId xmlns:a16="http://schemas.microsoft.com/office/drawing/2014/main" id="{4397DDA4-AAB5-9349-788C-89302BDD0DF6}"/>
              </a:ext>
            </a:extLst>
          </p:cNvPr>
          <p:cNvSpPr>
            <a:spLocks noGrp="1"/>
          </p:cNvSpPr>
          <p:nvPr>
            <p:ph type="sldNum" sz="quarter" idx="12"/>
          </p:nvPr>
        </p:nvSpPr>
        <p:spPr/>
        <p:txBody>
          <a:bodyPr/>
          <a:lstStyle/>
          <a:p>
            <a:fld id="{D89AFC6E-4472-451C-8747-F2927AD4B072}" type="slidenum">
              <a:rPr lang="en-IN" smtClean="0"/>
              <a:t>3</a:t>
            </a:fld>
            <a:endParaRPr lang="en-IN"/>
          </a:p>
        </p:txBody>
      </p:sp>
      <p:sp>
        <p:nvSpPr>
          <p:cNvPr id="7" name="TextBox 6">
            <a:extLst>
              <a:ext uri="{FF2B5EF4-FFF2-40B4-BE49-F238E27FC236}">
                <a16:creationId xmlns:a16="http://schemas.microsoft.com/office/drawing/2014/main" id="{02411FB5-B0A2-B99E-CDBC-D95CFF138E84}"/>
              </a:ext>
            </a:extLst>
          </p:cNvPr>
          <p:cNvSpPr txBox="1"/>
          <p:nvPr/>
        </p:nvSpPr>
        <p:spPr>
          <a:xfrm>
            <a:off x="8714018" y="5033287"/>
            <a:ext cx="1123814" cy="276999"/>
          </a:xfrm>
          <a:prstGeom prst="rect">
            <a:avLst/>
          </a:prstGeom>
          <a:noFill/>
        </p:spPr>
        <p:txBody>
          <a:bodyPr wrap="square">
            <a:spAutoFit/>
          </a:bodyPr>
          <a:lstStyle/>
          <a:p>
            <a:r>
              <a:rPr lang="fr-FR" sz="1200" i="0" dirty="0">
                <a:solidFill>
                  <a:schemeClr val="bg1">
                    <a:lumMod val="65000"/>
                  </a:schemeClr>
                </a:solidFill>
                <a:effectLst/>
                <a:latin typeface="sohne"/>
              </a:rPr>
              <a:t>Source: </a:t>
            </a:r>
            <a:r>
              <a:rPr lang="fr-FR" sz="1200" dirty="0" err="1">
                <a:solidFill>
                  <a:schemeClr val="bg1">
                    <a:lumMod val="65000"/>
                  </a:schemeClr>
                </a:solidFill>
                <a:latin typeface="sohne"/>
              </a:rPr>
              <a:t>edyrd</a:t>
            </a:r>
            <a:endParaRPr lang="en-IN" sz="1200" dirty="0"/>
          </a:p>
        </p:txBody>
      </p:sp>
    </p:spTree>
    <p:extLst>
      <p:ext uri="{BB962C8B-B14F-4D97-AF65-F5344CB8AC3E}">
        <p14:creationId xmlns:p14="http://schemas.microsoft.com/office/powerpoint/2010/main" val="2124461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27B400-7A82-D03B-A802-EF01CF127C8F}"/>
              </a:ext>
            </a:extLst>
          </p:cNvPr>
          <p:cNvSpPr txBox="1"/>
          <p:nvPr/>
        </p:nvSpPr>
        <p:spPr>
          <a:xfrm>
            <a:off x="530351" y="749808"/>
            <a:ext cx="5565649" cy="1323439"/>
          </a:xfrm>
          <a:prstGeom prst="rect">
            <a:avLst/>
          </a:prstGeom>
          <a:noFill/>
        </p:spPr>
        <p:txBody>
          <a:bodyPr wrap="square" rtlCol="0">
            <a:spAutoFit/>
          </a:bodyPr>
          <a:lstStyle/>
          <a:p>
            <a:r>
              <a:rPr lang="en-IN" sz="4000" dirty="0">
                <a:solidFill>
                  <a:schemeClr val="accent6">
                    <a:lumMod val="60000"/>
                    <a:lumOff val="40000"/>
                  </a:schemeClr>
                </a:solidFill>
                <a:latin typeface="Aharoni" panose="02010803020104030203" pitchFamily="2" charset="-79"/>
                <a:cs typeface="Aharoni" panose="02010803020104030203" pitchFamily="2" charset="-79"/>
              </a:rPr>
              <a:t>What is Two point Correlation function  ?</a:t>
            </a:r>
          </a:p>
        </p:txBody>
      </p:sp>
      <p:sp>
        <p:nvSpPr>
          <p:cNvPr id="4" name="TextBox 3">
            <a:extLst>
              <a:ext uri="{FF2B5EF4-FFF2-40B4-BE49-F238E27FC236}">
                <a16:creationId xmlns:a16="http://schemas.microsoft.com/office/drawing/2014/main" id="{959E753B-FD11-FFE0-27E3-92AAFDC218D1}"/>
              </a:ext>
            </a:extLst>
          </p:cNvPr>
          <p:cNvSpPr txBox="1"/>
          <p:nvPr/>
        </p:nvSpPr>
        <p:spPr>
          <a:xfrm>
            <a:off x="530351" y="2323974"/>
            <a:ext cx="5565649" cy="3477875"/>
          </a:xfrm>
          <a:prstGeom prst="rect">
            <a:avLst/>
          </a:prstGeom>
          <a:noFill/>
        </p:spPr>
        <p:txBody>
          <a:bodyPr wrap="square">
            <a:spAutoFit/>
          </a:bodyPr>
          <a:lstStyle/>
          <a:p>
            <a:pPr algn="just"/>
            <a:r>
              <a:rPr lang="en-IN" sz="2000" dirty="0">
                <a:latin typeface="Californian FB" panose="0207040306080B030204" pitchFamily="18" charset="0"/>
              </a:rPr>
              <a:t>In Lattice QCD, a two-point correlation function measures the probability amplitude for a quark to propagate from one point in spacetime to another. Mathematically, it represents the expectation value of the product of two field operators, separated in time. By studying how this function decays with time separation, one can extract the mass of the bound state (like a proton or a pion) associated with the quark fields.</a:t>
            </a:r>
          </a:p>
          <a:p>
            <a:pPr algn="just"/>
            <a:endParaRPr lang="en-IN" sz="2000" dirty="0">
              <a:latin typeface="Californian FB" panose="0207040306080B030204" pitchFamily="18" charset="0"/>
            </a:endParaRPr>
          </a:p>
          <a:p>
            <a:pPr algn="just"/>
            <a:endParaRPr lang="en-IN" sz="2000" dirty="0">
              <a:latin typeface="Californian FB" panose="0207040306080B030204" pitchFamily="18" charset="0"/>
            </a:endParaRPr>
          </a:p>
        </p:txBody>
      </p:sp>
      <p:pic>
        <p:nvPicPr>
          <p:cNvPr id="12" name="Picture 2" descr="Focus on lattice QCD - Journal of Physics G: Nuclear and Particle Physics -  IOPscience">
            <a:extLst>
              <a:ext uri="{FF2B5EF4-FFF2-40B4-BE49-F238E27FC236}">
                <a16:creationId xmlns:a16="http://schemas.microsoft.com/office/drawing/2014/main" id="{79CEC18D-0618-6199-969C-3E922E8C8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873" y="0"/>
            <a:ext cx="700101" cy="5255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AA997A6-85F7-1EA3-A616-B7B6992190D9}"/>
              </a:ext>
            </a:extLst>
          </p:cNvPr>
          <p:cNvSpPr txBox="1"/>
          <p:nvPr/>
        </p:nvSpPr>
        <p:spPr>
          <a:xfrm>
            <a:off x="10270938" y="110268"/>
            <a:ext cx="2360736" cy="246221"/>
          </a:xfrm>
          <a:prstGeom prst="rect">
            <a:avLst/>
          </a:prstGeom>
          <a:noFill/>
        </p:spPr>
        <p:txBody>
          <a:bodyPr wrap="square">
            <a:spAutoFit/>
          </a:bodyPr>
          <a:lstStyle/>
          <a:p>
            <a:r>
              <a:rPr lang="en-IN" sz="1000" b="1" i="0" u="none" strike="noStrike" baseline="0" dirty="0">
                <a:latin typeface="Californian FB" panose="0207040306080B030204" pitchFamily="18" charset="0"/>
              </a:rPr>
              <a:t>Correlation Function Analysis</a:t>
            </a:r>
            <a:endParaRPr lang="en-IN" sz="1000" b="1" dirty="0">
              <a:latin typeface="Californian FB" panose="0207040306080B030204" pitchFamily="18" charset="0"/>
            </a:endParaRPr>
          </a:p>
        </p:txBody>
      </p:sp>
      <p:sp>
        <p:nvSpPr>
          <p:cNvPr id="3" name="Slide Number Placeholder 2">
            <a:extLst>
              <a:ext uri="{FF2B5EF4-FFF2-40B4-BE49-F238E27FC236}">
                <a16:creationId xmlns:a16="http://schemas.microsoft.com/office/drawing/2014/main" id="{FBE1762B-6400-AC46-EEC9-ACBDB1B26D46}"/>
              </a:ext>
            </a:extLst>
          </p:cNvPr>
          <p:cNvSpPr>
            <a:spLocks noGrp="1"/>
          </p:cNvSpPr>
          <p:nvPr>
            <p:ph type="sldNum" sz="quarter" idx="12"/>
          </p:nvPr>
        </p:nvSpPr>
        <p:spPr/>
        <p:txBody>
          <a:bodyPr/>
          <a:lstStyle/>
          <a:p>
            <a:fld id="{D89AFC6E-4472-451C-8747-F2927AD4B072}" type="slidenum">
              <a:rPr lang="en-IN" smtClean="0"/>
              <a:t>4</a:t>
            </a:fld>
            <a:endParaRPr lang="en-IN"/>
          </a:p>
        </p:txBody>
      </p:sp>
      <p:pic>
        <p:nvPicPr>
          <p:cNvPr id="5" name="Picture 4">
            <a:extLst>
              <a:ext uri="{FF2B5EF4-FFF2-40B4-BE49-F238E27FC236}">
                <a16:creationId xmlns:a16="http://schemas.microsoft.com/office/drawing/2014/main" id="{C5F72EA2-52BA-DADB-3BAD-4248FE3CB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230" y="110268"/>
            <a:ext cx="6839713" cy="6839713"/>
          </a:xfrm>
          <a:prstGeom prst="rect">
            <a:avLst/>
          </a:prstGeom>
          <a:effectLst>
            <a:softEdge rad="635000"/>
          </a:effectLst>
        </p:spPr>
      </p:pic>
    </p:spTree>
    <p:extLst>
      <p:ext uri="{BB962C8B-B14F-4D97-AF65-F5344CB8AC3E}">
        <p14:creationId xmlns:p14="http://schemas.microsoft.com/office/powerpoint/2010/main" val="403582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ocus on lattice QCD - Journal of Physics G: Nuclear and Particle Physics -  IOPscience">
            <a:extLst>
              <a:ext uri="{FF2B5EF4-FFF2-40B4-BE49-F238E27FC236}">
                <a16:creationId xmlns:a16="http://schemas.microsoft.com/office/drawing/2014/main" id="{AD4EA62F-1371-8212-6B59-F12E85EC7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3873" y="0"/>
            <a:ext cx="700101" cy="52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1E5927-6178-69AA-B4BD-7C4B79D0D532}"/>
              </a:ext>
            </a:extLst>
          </p:cNvPr>
          <p:cNvSpPr txBox="1"/>
          <p:nvPr/>
        </p:nvSpPr>
        <p:spPr>
          <a:xfrm>
            <a:off x="10270938" y="110268"/>
            <a:ext cx="2360736" cy="246221"/>
          </a:xfrm>
          <a:prstGeom prst="rect">
            <a:avLst/>
          </a:prstGeom>
          <a:noFill/>
        </p:spPr>
        <p:txBody>
          <a:bodyPr wrap="square">
            <a:spAutoFit/>
          </a:bodyPr>
          <a:lstStyle/>
          <a:p>
            <a:r>
              <a:rPr lang="en-IN" sz="1000" b="1" i="0" u="none" strike="noStrike" baseline="0" dirty="0">
                <a:latin typeface="Californian FB" panose="0207040306080B030204" pitchFamily="18" charset="0"/>
              </a:rPr>
              <a:t>Correlation Function Analysis</a:t>
            </a:r>
            <a:endParaRPr lang="en-IN" sz="1000" b="1" dirty="0">
              <a:latin typeface="Californian FB" panose="0207040306080B030204" pitchFamily="18" charset="0"/>
            </a:endParaRPr>
          </a:p>
        </p:txBody>
      </p:sp>
      <p:sp>
        <p:nvSpPr>
          <p:cNvPr id="4" name="TextBox 3">
            <a:extLst>
              <a:ext uri="{FF2B5EF4-FFF2-40B4-BE49-F238E27FC236}">
                <a16:creationId xmlns:a16="http://schemas.microsoft.com/office/drawing/2014/main" id="{873BBA21-5635-5139-D5F5-AE6562065FA7}"/>
              </a:ext>
            </a:extLst>
          </p:cNvPr>
          <p:cNvSpPr txBox="1"/>
          <p:nvPr/>
        </p:nvSpPr>
        <p:spPr>
          <a:xfrm>
            <a:off x="597408" y="754310"/>
            <a:ext cx="5395201" cy="584775"/>
          </a:xfrm>
          <a:prstGeom prst="rect">
            <a:avLst/>
          </a:prstGeom>
          <a:noFill/>
        </p:spPr>
        <p:txBody>
          <a:bodyPr wrap="square" rtlCol="0">
            <a:spAutoFit/>
          </a:bodyPr>
          <a:lstStyle/>
          <a:p>
            <a:r>
              <a:rPr lang="en-IN" sz="3200" dirty="0">
                <a:solidFill>
                  <a:schemeClr val="accent6">
                    <a:lumMod val="60000"/>
                    <a:lumOff val="40000"/>
                  </a:schemeClr>
                </a:solidFill>
                <a:latin typeface="Aharoni" panose="02010803020104030203" pitchFamily="2" charset="-79"/>
                <a:cs typeface="Aharoni" panose="02010803020104030203" pitchFamily="2" charset="-79"/>
              </a:rPr>
              <a:t>So how do we fit?</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8A8164C-967A-9207-EE8E-A0179882CACD}"/>
                  </a:ext>
                </a:extLst>
              </p:cNvPr>
              <p:cNvSpPr txBox="1"/>
              <p:nvPr/>
            </p:nvSpPr>
            <p:spPr>
              <a:xfrm>
                <a:off x="9138285" y="1692855"/>
                <a:ext cx="2859024" cy="378245"/>
              </a:xfrm>
              <a:prstGeom prst="rect">
                <a:avLst/>
              </a:prstGeom>
              <a:noFill/>
            </p:spPr>
            <p:txBody>
              <a:bodyPr wrap="square">
                <a:spAutoFit/>
              </a:bodyPr>
              <a:lstStyle/>
              <a:p>
                <a14:m>
                  <m:oMath xmlns:m="http://schemas.openxmlformats.org/officeDocument/2006/math">
                    <m:r>
                      <m:rPr>
                        <m:sty m:val="p"/>
                      </m:rPr>
                      <a:rPr lang="en-IN" i="1" smtClean="0">
                        <a:latin typeface="Cambria Math" panose="02040503050406030204" pitchFamily="18" charset="0"/>
                      </a:rPr>
                      <m:t>Y</m:t>
                    </m:r>
                    <m:r>
                      <a:rPr lang="en-IN" b="0" i="1" smtClean="0">
                        <a:latin typeface="Cambria Math" panose="02040503050406030204" pitchFamily="18" charset="0"/>
                      </a:rPr>
                      <m:t>=</m:t>
                    </m:r>
                    <m:r>
                      <a:rPr lang="en-IN" b="0" i="1" smtClean="0">
                        <a:latin typeface="Cambria Math" panose="02040503050406030204" pitchFamily="18" charset="0"/>
                      </a:rPr>
                      <m:t>𝐴</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r>
                          <a:rPr lang="en-IN" b="0" i="1" smtClean="0">
                            <a:latin typeface="Cambria Math" panose="02040503050406030204" pitchFamily="18" charset="0"/>
                          </a:rPr>
                          <m:t>𝑚</m:t>
                        </m:r>
                        <m:r>
                          <a:rPr lang="en-IN" b="0" i="1" smtClean="0">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sup>
                    </m:sSup>
                  </m:oMath>
                </a14:m>
                <a:r>
                  <a:rPr lang="en-IN" dirty="0"/>
                  <a:t>+ B</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𝑒</m:t>
                        </m:r>
                      </m:e>
                      <m:sup>
                        <m:r>
                          <a:rPr lang="en-IN" b="0" i="1" smtClean="0">
                            <a:latin typeface="Cambria Math" panose="02040503050406030204" pitchFamily="18" charset="0"/>
                          </a:rPr>
                          <m:t>𝑚</m:t>
                        </m:r>
                        <m:r>
                          <a:rPr lang="en-IN" i="1">
                            <a:latin typeface="Cambria Math" panose="02040503050406030204" pitchFamily="18" charset="0"/>
                          </a:rPr>
                          <m:t>(</m:t>
                        </m:r>
                        <m:r>
                          <a:rPr lang="en-IN" b="0" i="1" smtClean="0">
                            <a:latin typeface="Cambria Math" panose="02040503050406030204" pitchFamily="18" charset="0"/>
                          </a:rPr>
                          <m:t>𝑥</m:t>
                        </m:r>
                        <m:r>
                          <a:rPr lang="en-IN" b="0" i="1" smtClean="0">
                            <a:latin typeface="Cambria Math" panose="02040503050406030204" pitchFamily="18" charset="0"/>
                          </a:rPr>
                          <m:t>−</m:t>
                        </m:r>
                        <m:r>
                          <a:rPr lang="en-IN" b="0" i="1" smtClean="0">
                            <a:latin typeface="Cambria Math" panose="02040503050406030204" pitchFamily="18" charset="0"/>
                          </a:rPr>
                          <m:t>𝑛</m:t>
                        </m:r>
                        <m:r>
                          <a:rPr lang="en-IN" i="1">
                            <a:latin typeface="Cambria Math" panose="02040503050406030204" pitchFamily="18" charset="0"/>
                          </a:rPr>
                          <m:t>)</m:t>
                        </m:r>
                      </m:sup>
                    </m:sSup>
                  </m:oMath>
                </a14:m>
                <a:endParaRPr lang="en-IN" dirty="0"/>
              </a:p>
            </p:txBody>
          </p:sp>
        </mc:Choice>
        <mc:Fallback>
          <p:sp>
            <p:nvSpPr>
              <p:cNvPr id="6" name="TextBox 5">
                <a:extLst>
                  <a:ext uri="{FF2B5EF4-FFF2-40B4-BE49-F238E27FC236}">
                    <a16:creationId xmlns:a16="http://schemas.microsoft.com/office/drawing/2014/main" id="{38A8164C-967A-9207-EE8E-A0179882CACD}"/>
                  </a:ext>
                </a:extLst>
              </p:cNvPr>
              <p:cNvSpPr txBox="1">
                <a:spLocks noRot="1" noChangeAspect="1" noMove="1" noResize="1" noEditPoints="1" noAdjustHandles="1" noChangeArrowheads="1" noChangeShapeType="1" noTextEdit="1"/>
              </p:cNvSpPr>
              <p:nvPr/>
            </p:nvSpPr>
            <p:spPr>
              <a:xfrm>
                <a:off x="9138285" y="1692855"/>
                <a:ext cx="2859024" cy="378245"/>
              </a:xfrm>
              <a:prstGeom prst="rect">
                <a:avLst/>
              </a:prstGeom>
              <a:blipFill>
                <a:blip r:embed="rId3"/>
                <a:stretch>
                  <a:fillRect t="-6452" b="-25806"/>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E0166A63-2D99-EF92-D748-F29E2C79EEEB}"/>
              </a:ext>
            </a:extLst>
          </p:cNvPr>
          <p:cNvPicPr>
            <a:picLocks noChangeAspect="1"/>
          </p:cNvPicPr>
          <p:nvPr/>
        </p:nvPicPr>
        <p:blipFill>
          <a:blip r:embed="rId4"/>
          <a:stretch>
            <a:fillRect/>
          </a:stretch>
        </p:blipFill>
        <p:spPr>
          <a:xfrm>
            <a:off x="6668643" y="6140353"/>
            <a:ext cx="5328666" cy="489283"/>
          </a:xfrm>
          <a:prstGeom prst="rect">
            <a:avLst/>
          </a:prstGeom>
        </p:spPr>
      </p:pic>
      <p:pic>
        <p:nvPicPr>
          <p:cNvPr id="10" name="Picture 9">
            <a:extLst>
              <a:ext uri="{FF2B5EF4-FFF2-40B4-BE49-F238E27FC236}">
                <a16:creationId xmlns:a16="http://schemas.microsoft.com/office/drawing/2014/main" id="{EEB95110-4464-D164-761A-1ADD75D01870}"/>
              </a:ext>
            </a:extLst>
          </p:cNvPr>
          <p:cNvPicPr>
            <a:picLocks noChangeAspect="1"/>
          </p:cNvPicPr>
          <p:nvPr/>
        </p:nvPicPr>
        <p:blipFill>
          <a:blip r:embed="rId5"/>
          <a:stretch>
            <a:fillRect/>
          </a:stretch>
        </p:blipFill>
        <p:spPr>
          <a:xfrm>
            <a:off x="6465198" y="2943570"/>
            <a:ext cx="5726802" cy="2435229"/>
          </a:xfrm>
          <a:prstGeom prst="rect">
            <a:avLst/>
          </a:prstGeom>
        </p:spPr>
      </p:pic>
      <p:grpSp>
        <p:nvGrpSpPr>
          <p:cNvPr id="12" name="Group 11">
            <a:extLst>
              <a:ext uri="{FF2B5EF4-FFF2-40B4-BE49-F238E27FC236}">
                <a16:creationId xmlns:a16="http://schemas.microsoft.com/office/drawing/2014/main" id="{9994328E-F84F-947C-29A0-38727F0C90FA}"/>
              </a:ext>
            </a:extLst>
          </p:cNvPr>
          <p:cNvGrpSpPr/>
          <p:nvPr/>
        </p:nvGrpSpPr>
        <p:grpSpPr>
          <a:xfrm>
            <a:off x="597408" y="1693975"/>
            <a:ext cx="1993392" cy="457200"/>
            <a:chOff x="731520" y="3584448"/>
            <a:chExt cx="1993392" cy="457200"/>
          </a:xfrm>
        </p:grpSpPr>
        <p:sp>
          <p:nvSpPr>
            <p:cNvPr id="13" name="Flowchart: Terminator 12">
              <a:extLst>
                <a:ext uri="{FF2B5EF4-FFF2-40B4-BE49-F238E27FC236}">
                  <a16:creationId xmlns:a16="http://schemas.microsoft.com/office/drawing/2014/main" id="{140264F1-0A3A-3B21-45B1-3DCC0032C1B4}"/>
                </a:ext>
              </a:extLst>
            </p:cNvPr>
            <p:cNvSpPr/>
            <p:nvPr/>
          </p:nvSpPr>
          <p:spPr>
            <a:xfrm>
              <a:off x="731520" y="3584448"/>
              <a:ext cx="1993392" cy="457200"/>
            </a:xfrm>
            <a:prstGeom prst="flowChartTerminator">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35B2B52-6BEC-8DC1-626D-20AEF5FB00E3}"/>
                </a:ext>
              </a:extLst>
            </p:cNvPr>
            <p:cNvSpPr txBox="1"/>
            <p:nvPr/>
          </p:nvSpPr>
          <p:spPr>
            <a:xfrm>
              <a:off x="1365056" y="3659159"/>
              <a:ext cx="683200" cy="307777"/>
            </a:xfrm>
            <a:prstGeom prst="rect">
              <a:avLst/>
            </a:prstGeom>
            <a:noFill/>
          </p:spPr>
          <p:txBody>
            <a:bodyPr wrap="none" rtlCol="0">
              <a:spAutoFit/>
            </a:bodyPr>
            <a:lstStyle/>
            <a:p>
              <a:r>
                <a:rPr lang="en-IN" sz="1400" dirty="0">
                  <a:solidFill>
                    <a:schemeClr val="bg1"/>
                  </a:solidFill>
                  <a:latin typeface="Aharoni" panose="02010803020104030203" pitchFamily="2" charset="-79"/>
                  <a:cs typeface="Aharoni" panose="02010803020104030203" pitchFamily="2" charset="-79"/>
                </a:rPr>
                <a:t>Step 1</a:t>
              </a:r>
            </a:p>
          </p:txBody>
        </p:sp>
      </p:grpSp>
      <p:grpSp>
        <p:nvGrpSpPr>
          <p:cNvPr id="15" name="Group 14">
            <a:extLst>
              <a:ext uri="{FF2B5EF4-FFF2-40B4-BE49-F238E27FC236}">
                <a16:creationId xmlns:a16="http://schemas.microsoft.com/office/drawing/2014/main" id="{AB97645C-1BC8-16CF-48D2-2EC11812A003}"/>
              </a:ext>
            </a:extLst>
          </p:cNvPr>
          <p:cNvGrpSpPr/>
          <p:nvPr/>
        </p:nvGrpSpPr>
        <p:grpSpPr>
          <a:xfrm>
            <a:off x="652272" y="3445440"/>
            <a:ext cx="1993392" cy="457200"/>
            <a:chOff x="731520" y="3584448"/>
            <a:chExt cx="1993392" cy="457200"/>
          </a:xfrm>
        </p:grpSpPr>
        <p:sp>
          <p:nvSpPr>
            <p:cNvPr id="16" name="Flowchart: Terminator 15">
              <a:extLst>
                <a:ext uri="{FF2B5EF4-FFF2-40B4-BE49-F238E27FC236}">
                  <a16:creationId xmlns:a16="http://schemas.microsoft.com/office/drawing/2014/main" id="{83AB134C-96B7-B601-5DC0-6D042C09BDC5}"/>
                </a:ext>
              </a:extLst>
            </p:cNvPr>
            <p:cNvSpPr/>
            <p:nvPr/>
          </p:nvSpPr>
          <p:spPr>
            <a:xfrm>
              <a:off x="731520" y="3584448"/>
              <a:ext cx="1993392" cy="457200"/>
            </a:xfrm>
            <a:prstGeom prst="flowChartTerminator">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9DFB3470-3C2B-6831-B19B-F1DEED0A9843}"/>
                </a:ext>
              </a:extLst>
            </p:cNvPr>
            <p:cNvSpPr txBox="1"/>
            <p:nvPr/>
          </p:nvSpPr>
          <p:spPr>
            <a:xfrm>
              <a:off x="1386616" y="3657483"/>
              <a:ext cx="683200" cy="307777"/>
            </a:xfrm>
            <a:prstGeom prst="rect">
              <a:avLst/>
            </a:prstGeom>
            <a:noFill/>
          </p:spPr>
          <p:txBody>
            <a:bodyPr wrap="none" rtlCol="0">
              <a:spAutoFit/>
            </a:bodyPr>
            <a:lstStyle/>
            <a:p>
              <a:r>
                <a:rPr lang="en-IN" sz="1400" dirty="0">
                  <a:solidFill>
                    <a:schemeClr val="bg1"/>
                  </a:solidFill>
                  <a:latin typeface="Aharoni" panose="02010803020104030203" pitchFamily="2" charset="-79"/>
                  <a:cs typeface="Aharoni" panose="02010803020104030203" pitchFamily="2" charset="-79"/>
                </a:rPr>
                <a:t>Step 2</a:t>
              </a:r>
            </a:p>
          </p:txBody>
        </p:sp>
      </p:grpSp>
      <p:grpSp>
        <p:nvGrpSpPr>
          <p:cNvPr id="18" name="Group 17">
            <a:extLst>
              <a:ext uri="{FF2B5EF4-FFF2-40B4-BE49-F238E27FC236}">
                <a16:creationId xmlns:a16="http://schemas.microsoft.com/office/drawing/2014/main" id="{105295AD-ABBE-647F-78BB-07743F69FB12}"/>
              </a:ext>
            </a:extLst>
          </p:cNvPr>
          <p:cNvGrpSpPr/>
          <p:nvPr/>
        </p:nvGrpSpPr>
        <p:grpSpPr>
          <a:xfrm>
            <a:off x="695044" y="5368243"/>
            <a:ext cx="1993392" cy="457200"/>
            <a:chOff x="731520" y="3584448"/>
            <a:chExt cx="1993392" cy="457200"/>
          </a:xfrm>
        </p:grpSpPr>
        <p:sp>
          <p:nvSpPr>
            <p:cNvPr id="19" name="Flowchart: Terminator 18">
              <a:extLst>
                <a:ext uri="{FF2B5EF4-FFF2-40B4-BE49-F238E27FC236}">
                  <a16:creationId xmlns:a16="http://schemas.microsoft.com/office/drawing/2014/main" id="{B27FF1D9-36DA-D78E-8676-EEFEA6E2FE26}"/>
                </a:ext>
              </a:extLst>
            </p:cNvPr>
            <p:cNvSpPr/>
            <p:nvPr/>
          </p:nvSpPr>
          <p:spPr>
            <a:xfrm>
              <a:off x="731520" y="3584448"/>
              <a:ext cx="1993392" cy="457200"/>
            </a:xfrm>
            <a:prstGeom prst="flowChartTerminator">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FA2E1B2-C749-97A5-167F-3022EB0BC830}"/>
                </a:ext>
              </a:extLst>
            </p:cNvPr>
            <p:cNvSpPr txBox="1"/>
            <p:nvPr/>
          </p:nvSpPr>
          <p:spPr>
            <a:xfrm>
              <a:off x="1331752" y="3659159"/>
              <a:ext cx="683200" cy="307777"/>
            </a:xfrm>
            <a:prstGeom prst="rect">
              <a:avLst/>
            </a:prstGeom>
            <a:noFill/>
          </p:spPr>
          <p:txBody>
            <a:bodyPr wrap="none" rtlCol="0">
              <a:spAutoFit/>
            </a:bodyPr>
            <a:lstStyle/>
            <a:p>
              <a:r>
                <a:rPr lang="en-IN" sz="1400" dirty="0">
                  <a:solidFill>
                    <a:schemeClr val="bg1"/>
                  </a:solidFill>
                  <a:latin typeface="Aharoni" panose="02010803020104030203" pitchFamily="2" charset="-79"/>
                  <a:cs typeface="Aharoni" panose="02010803020104030203" pitchFamily="2" charset="-79"/>
                </a:rPr>
                <a:t>Step 3</a:t>
              </a:r>
            </a:p>
          </p:txBody>
        </p:sp>
      </p:grpSp>
      <p:sp>
        <p:nvSpPr>
          <p:cNvPr id="24" name="TextBox 23">
            <a:extLst>
              <a:ext uri="{FF2B5EF4-FFF2-40B4-BE49-F238E27FC236}">
                <a16:creationId xmlns:a16="http://schemas.microsoft.com/office/drawing/2014/main" id="{59BF3C2E-8C3D-AF8F-0EB2-666374DD5F48}"/>
              </a:ext>
            </a:extLst>
          </p:cNvPr>
          <p:cNvSpPr txBox="1"/>
          <p:nvPr/>
        </p:nvSpPr>
        <p:spPr>
          <a:xfrm>
            <a:off x="695044" y="4144840"/>
            <a:ext cx="5297565" cy="646331"/>
          </a:xfrm>
          <a:prstGeom prst="rect">
            <a:avLst/>
          </a:prstGeom>
          <a:noFill/>
        </p:spPr>
        <p:txBody>
          <a:bodyPr wrap="square">
            <a:spAutoFit/>
          </a:bodyPr>
          <a:lstStyle/>
          <a:p>
            <a:r>
              <a:rPr lang="en-US" b="0" i="0" dirty="0">
                <a:effectLst/>
                <a:latin typeface="Centaur" panose="02030504050205020304" pitchFamily="18" charset="0"/>
              </a:rPr>
              <a:t>Using graphing calculators or platforms, like Desmos, to visualize the equation. </a:t>
            </a:r>
            <a:endParaRPr lang="en-IN" sz="1800" dirty="0">
              <a:latin typeface="Centaur" panose="02030504050205020304" pitchFamily="18" charset="0"/>
            </a:endParaRPr>
          </a:p>
        </p:txBody>
      </p:sp>
      <p:sp>
        <p:nvSpPr>
          <p:cNvPr id="27" name="TextBox 26">
            <a:extLst>
              <a:ext uri="{FF2B5EF4-FFF2-40B4-BE49-F238E27FC236}">
                <a16:creationId xmlns:a16="http://schemas.microsoft.com/office/drawing/2014/main" id="{9FD514C4-2DD3-9D16-7094-F027318E0813}"/>
              </a:ext>
            </a:extLst>
          </p:cNvPr>
          <p:cNvSpPr txBox="1"/>
          <p:nvPr/>
        </p:nvSpPr>
        <p:spPr>
          <a:xfrm>
            <a:off x="719328" y="2351349"/>
            <a:ext cx="5297565" cy="923330"/>
          </a:xfrm>
          <a:prstGeom prst="rect">
            <a:avLst/>
          </a:prstGeom>
          <a:noFill/>
        </p:spPr>
        <p:txBody>
          <a:bodyPr wrap="square">
            <a:spAutoFit/>
          </a:bodyPr>
          <a:lstStyle/>
          <a:p>
            <a:r>
              <a:rPr lang="en-US" sz="1800" b="0" i="0" dirty="0">
                <a:effectLst/>
                <a:latin typeface="Centaur" panose="02030504050205020304" pitchFamily="18" charset="0"/>
              </a:rPr>
              <a:t>Identify and derive the required mathematical equation that represents the behavior of the system or process to be modeled.</a:t>
            </a:r>
            <a:endParaRPr lang="en-IN" sz="1800" dirty="0">
              <a:latin typeface="Centaur" panose="02030504050205020304" pitchFamily="18" charset="0"/>
            </a:endParaRPr>
          </a:p>
        </p:txBody>
      </p:sp>
      <p:sp>
        <p:nvSpPr>
          <p:cNvPr id="29" name="TextBox 28">
            <a:extLst>
              <a:ext uri="{FF2B5EF4-FFF2-40B4-BE49-F238E27FC236}">
                <a16:creationId xmlns:a16="http://schemas.microsoft.com/office/drawing/2014/main" id="{C0E96E9C-760B-93B6-9165-A0147118B773}"/>
              </a:ext>
            </a:extLst>
          </p:cNvPr>
          <p:cNvSpPr txBox="1"/>
          <p:nvPr/>
        </p:nvSpPr>
        <p:spPr>
          <a:xfrm>
            <a:off x="663090" y="6140353"/>
            <a:ext cx="6315456" cy="369332"/>
          </a:xfrm>
          <a:prstGeom prst="rect">
            <a:avLst/>
          </a:prstGeom>
          <a:noFill/>
        </p:spPr>
        <p:txBody>
          <a:bodyPr wrap="square">
            <a:spAutoFit/>
          </a:bodyPr>
          <a:lstStyle/>
          <a:p>
            <a:r>
              <a:rPr lang="en-US" b="0" i="0" dirty="0">
                <a:effectLst/>
                <a:latin typeface="Centaur" panose="02030504050205020304" pitchFamily="18" charset="0"/>
              </a:rPr>
              <a:t>Translating the mathematical equation into Python code</a:t>
            </a:r>
            <a:endParaRPr lang="en-IN" dirty="0">
              <a:latin typeface="Centaur" panose="02030504050205020304" pitchFamily="18" charset="0"/>
            </a:endParaRPr>
          </a:p>
        </p:txBody>
      </p:sp>
      <p:sp>
        <p:nvSpPr>
          <p:cNvPr id="5" name="Slide Number Placeholder 4">
            <a:extLst>
              <a:ext uri="{FF2B5EF4-FFF2-40B4-BE49-F238E27FC236}">
                <a16:creationId xmlns:a16="http://schemas.microsoft.com/office/drawing/2014/main" id="{965D57A1-DBFC-A332-BC8F-3C0241DDBF4E}"/>
              </a:ext>
            </a:extLst>
          </p:cNvPr>
          <p:cNvSpPr>
            <a:spLocks noGrp="1"/>
          </p:cNvSpPr>
          <p:nvPr>
            <p:ph type="sldNum" sz="quarter" idx="12"/>
          </p:nvPr>
        </p:nvSpPr>
        <p:spPr/>
        <p:txBody>
          <a:bodyPr/>
          <a:lstStyle/>
          <a:p>
            <a:fld id="{D89AFC6E-4472-451C-8747-F2927AD4B072}" type="slidenum">
              <a:rPr lang="en-IN" smtClean="0"/>
              <a:t>5</a:t>
            </a:fld>
            <a:endParaRPr lang="en-IN"/>
          </a:p>
        </p:txBody>
      </p:sp>
      <p:cxnSp>
        <p:nvCxnSpPr>
          <p:cNvPr id="9" name="Straight Arrow Connector 8">
            <a:extLst>
              <a:ext uri="{FF2B5EF4-FFF2-40B4-BE49-F238E27FC236}">
                <a16:creationId xmlns:a16="http://schemas.microsoft.com/office/drawing/2014/main" id="{DD1EEB7D-54DA-37D2-6F0A-2D43F1FF8C9A}"/>
              </a:ext>
            </a:extLst>
          </p:cNvPr>
          <p:cNvCxnSpPr>
            <a:stCxn id="6" idx="2"/>
          </p:cNvCxnSpPr>
          <p:nvPr/>
        </p:nvCxnSpPr>
        <p:spPr>
          <a:xfrm>
            <a:off x="10567797" y="2071100"/>
            <a:ext cx="0" cy="72476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9500E0-582E-7FF1-7367-0EB52C50E7B9}"/>
              </a:ext>
            </a:extLst>
          </p:cNvPr>
          <p:cNvCxnSpPr/>
          <p:nvPr/>
        </p:nvCxnSpPr>
        <p:spPr>
          <a:xfrm>
            <a:off x="10567797" y="5378799"/>
            <a:ext cx="0" cy="72476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600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B6C79-9757-CC07-C153-5BD2529AA29E}"/>
              </a:ext>
            </a:extLst>
          </p:cNvPr>
          <p:cNvSpPr txBox="1"/>
          <p:nvPr/>
        </p:nvSpPr>
        <p:spPr>
          <a:xfrm>
            <a:off x="567813" y="385600"/>
            <a:ext cx="7521579" cy="1107996"/>
          </a:xfrm>
          <a:prstGeom prst="rect">
            <a:avLst/>
          </a:prstGeom>
          <a:noFill/>
        </p:spPr>
        <p:txBody>
          <a:bodyPr wrap="square" rtlCol="0">
            <a:spAutoFit/>
          </a:bodyPr>
          <a:lstStyle/>
          <a:p>
            <a:r>
              <a:rPr lang="en-IN" sz="6600" dirty="0">
                <a:solidFill>
                  <a:schemeClr val="accent6">
                    <a:lumMod val="60000"/>
                    <a:lumOff val="40000"/>
                  </a:schemeClr>
                </a:solidFill>
                <a:latin typeface="Aharoni" panose="02010803020104030203" pitchFamily="2" charset="-79"/>
                <a:cs typeface="Aharoni" panose="02010803020104030203" pitchFamily="2" charset="-79"/>
              </a:rPr>
              <a:t>The Final Result</a:t>
            </a:r>
          </a:p>
        </p:txBody>
      </p:sp>
      <p:pic>
        <p:nvPicPr>
          <p:cNvPr id="4" name="Picture 3">
            <a:extLst>
              <a:ext uri="{FF2B5EF4-FFF2-40B4-BE49-F238E27FC236}">
                <a16:creationId xmlns:a16="http://schemas.microsoft.com/office/drawing/2014/main" id="{0E95EEED-341C-C7EA-9503-7D99E0120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46" y="1327356"/>
            <a:ext cx="6508215" cy="5198675"/>
          </a:xfrm>
          <a:prstGeom prst="rect">
            <a:avLst/>
          </a:prstGeom>
        </p:spPr>
      </p:pic>
      <p:sp>
        <p:nvSpPr>
          <p:cNvPr id="5" name="TextBox 4">
            <a:extLst>
              <a:ext uri="{FF2B5EF4-FFF2-40B4-BE49-F238E27FC236}">
                <a16:creationId xmlns:a16="http://schemas.microsoft.com/office/drawing/2014/main" id="{C4901333-5847-0961-148D-A52364ABE8FE}"/>
              </a:ext>
            </a:extLst>
          </p:cNvPr>
          <p:cNvSpPr txBox="1"/>
          <p:nvPr/>
        </p:nvSpPr>
        <p:spPr>
          <a:xfrm>
            <a:off x="7511846" y="2103792"/>
            <a:ext cx="3534942" cy="369332"/>
          </a:xfrm>
          <a:prstGeom prst="rect">
            <a:avLst/>
          </a:prstGeom>
          <a:noFill/>
        </p:spPr>
        <p:txBody>
          <a:bodyPr wrap="none" rtlCol="0">
            <a:spAutoFit/>
          </a:bodyPr>
          <a:lstStyle/>
          <a:p>
            <a:r>
              <a:rPr lang="en-IN" dirty="0">
                <a:latin typeface="Architects Daughter" pitchFamily="2" charset="0"/>
              </a:rPr>
              <a:t>Is this really the final result ?? </a:t>
            </a:r>
          </a:p>
        </p:txBody>
      </p:sp>
      <p:sp>
        <p:nvSpPr>
          <p:cNvPr id="6" name="TextBox 5">
            <a:extLst>
              <a:ext uri="{FF2B5EF4-FFF2-40B4-BE49-F238E27FC236}">
                <a16:creationId xmlns:a16="http://schemas.microsoft.com/office/drawing/2014/main" id="{8306D0D9-7AC0-ACEA-7454-CDA950F781ED}"/>
              </a:ext>
            </a:extLst>
          </p:cNvPr>
          <p:cNvSpPr txBox="1"/>
          <p:nvPr/>
        </p:nvSpPr>
        <p:spPr>
          <a:xfrm>
            <a:off x="7511846" y="2918949"/>
            <a:ext cx="2908168" cy="369332"/>
          </a:xfrm>
          <a:prstGeom prst="rect">
            <a:avLst/>
          </a:prstGeom>
          <a:noFill/>
        </p:spPr>
        <p:txBody>
          <a:bodyPr wrap="none" rtlCol="0">
            <a:spAutoFit/>
          </a:bodyPr>
          <a:lstStyle/>
          <a:p>
            <a:r>
              <a:rPr lang="en-IN" dirty="0">
                <a:latin typeface="Architects Daughter" pitchFamily="2" charset="0"/>
              </a:rPr>
              <a:t>How can we improve it??</a:t>
            </a:r>
          </a:p>
        </p:txBody>
      </p:sp>
      <p:sp>
        <p:nvSpPr>
          <p:cNvPr id="7" name="TextBox 6">
            <a:extLst>
              <a:ext uri="{FF2B5EF4-FFF2-40B4-BE49-F238E27FC236}">
                <a16:creationId xmlns:a16="http://schemas.microsoft.com/office/drawing/2014/main" id="{682B5624-B1B3-EF84-E27D-2C38F1EAB1E6}"/>
              </a:ext>
            </a:extLst>
          </p:cNvPr>
          <p:cNvSpPr txBox="1"/>
          <p:nvPr/>
        </p:nvSpPr>
        <p:spPr>
          <a:xfrm>
            <a:off x="7511846" y="3734106"/>
            <a:ext cx="3134030" cy="646331"/>
          </a:xfrm>
          <a:prstGeom prst="rect">
            <a:avLst/>
          </a:prstGeom>
          <a:noFill/>
        </p:spPr>
        <p:txBody>
          <a:bodyPr wrap="square" rtlCol="0">
            <a:spAutoFit/>
          </a:bodyPr>
          <a:lstStyle/>
          <a:p>
            <a:r>
              <a:rPr lang="en-IN" dirty="0">
                <a:latin typeface="Architects Daughter" pitchFamily="2" charset="0"/>
              </a:rPr>
              <a:t>How do you know if it’s a good model or not ??</a:t>
            </a:r>
          </a:p>
        </p:txBody>
      </p:sp>
      <p:pic>
        <p:nvPicPr>
          <p:cNvPr id="8" name="Picture 2" descr="Focus on lattice QCD - Journal of Physics G: Nuclear and Particle Physics -  IOPscience">
            <a:extLst>
              <a:ext uri="{FF2B5EF4-FFF2-40B4-BE49-F238E27FC236}">
                <a16:creationId xmlns:a16="http://schemas.microsoft.com/office/drawing/2014/main" id="{B2F3E052-2282-5287-7AF0-3FDADF784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873" y="0"/>
            <a:ext cx="700101" cy="5255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61C2EC-25C2-676D-39D1-7A759137FB28}"/>
              </a:ext>
            </a:extLst>
          </p:cNvPr>
          <p:cNvSpPr txBox="1"/>
          <p:nvPr/>
        </p:nvSpPr>
        <p:spPr>
          <a:xfrm>
            <a:off x="10270938" y="110268"/>
            <a:ext cx="2360736" cy="246221"/>
          </a:xfrm>
          <a:prstGeom prst="rect">
            <a:avLst/>
          </a:prstGeom>
          <a:noFill/>
        </p:spPr>
        <p:txBody>
          <a:bodyPr wrap="square">
            <a:spAutoFit/>
          </a:bodyPr>
          <a:lstStyle/>
          <a:p>
            <a:r>
              <a:rPr lang="en-IN" sz="1000" b="1" i="0" u="none" strike="noStrike" baseline="0" dirty="0">
                <a:latin typeface="Californian FB" panose="0207040306080B030204" pitchFamily="18" charset="0"/>
              </a:rPr>
              <a:t>Correlation Function Analysis</a:t>
            </a:r>
            <a:endParaRPr lang="en-IN" sz="1000" b="1" dirty="0">
              <a:latin typeface="Californian FB" panose="0207040306080B030204" pitchFamily="18" charset="0"/>
            </a:endParaRPr>
          </a:p>
        </p:txBody>
      </p:sp>
      <p:sp>
        <p:nvSpPr>
          <p:cNvPr id="10" name="Slide Number Placeholder 9">
            <a:extLst>
              <a:ext uri="{FF2B5EF4-FFF2-40B4-BE49-F238E27FC236}">
                <a16:creationId xmlns:a16="http://schemas.microsoft.com/office/drawing/2014/main" id="{99C3FB67-C116-901B-E876-30AD150FB7BA}"/>
              </a:ext>
            </a:extLst>
          </p:cNvPr>
          <p:cNvSpPr>
            <a:spLocks noGrp="1"/>
          </p:cNvSpPr>
          <p:nvPr>
            <p:ph type="sldNum" sz="quarter" idx="12"/>
          </p:nvPr>
        </p:nvSpPr>
        <p:spPr/>
        <p:txBody>
          <a:bodyPr/>
          <a:lstStyle/>
          <a:p>
            <a:fld id="{D89AFC6E-4472-451C-8747-F2927AD4B072}" type="slidenum">
              <a:rPr lang="en-IN" smtClean="0"/>
              <a:t>6</a:t>
            </a:fld>
            <a:endParaRPr lang="en-IN"/>
          </a:p>
        </p:txBody>
      </p:sp>
    </p:spTree>
    <p:extLst>
      <p:ext uri="{BB962C8B-B14F-4D97-AF65-F5344CB8AC3E}">
        <p14:creationId xmlns:p14="http://schemas.microsoft.com/office/powerpoint/2010/main" val="188771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E9F99D-5F7D-D936-C240-34EBE736B8B5}"/>
              </a:ext>
            </a:extLst>
          </p:cNvPr>
          <p:cNvPicPr>
            <a:picLocks noChangeAspect="1"/>
          </p:cNvPicPr>
          <p:nvPr/>
        </p:nvPicPr>
        <p:blipFill>
          <a:blip r:embed="rId3"/>
          <a:stretch>
            <a:fillRect/>
          </a:stretch>
        </p:blipFill>
        <p:spPr>
          <a:xfrm>
            <a:off x="5413082" y="1775164"/>
            <a:ext cx="6447079" cy="4000847"/>
          </a:xfrm>
          <a:prstGeom prst="rect">
            <a:avLst/>
          </a:prstGeom>
        </p:spPr>
      </p:pic>
      <p:pic>
        <p:nvPicPr>
          <p:cNvPr id="2" name="Picture 2" descr="Focus on lattice QCD - Journal of Physics G: Nuclear and Particle Physics -  IOPscience">
            <a:extLst>
              <a:ext uri="{FF2B5EF4-FFF2-40B4-BE49-F238E27FC236}">
                <a16:creationId xmlns:a16="http://schemas.microsoft.com/office/drawing/2014/main" id="{2CD9F4AE-C000-535B-E242-40240E28A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3873" y="0"/>
            <a:ext cx="700101" cy="52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6F5B02-8442-7C0B-0382-74C49FC68FD9}"/>
              </a:ext>
            </a:extLst>
          </p:cNvPr>
          <p:cNvSpPr txBox="1"/>
          <p:nvPr/>
        </p:nvSpPr>
        <p:spPr>
          <a:xfrm>
            <a:off x="10270938" y="110268"/>
            <a:ext cx="2360736" cy="246221"/>
          </a:xfrm>
          <a:prstGeom prst="rect">
            <a:avLst/>
          </a:prstGeom>
          <a:noFill/>
        </p:spPr>
        <p:txBody>
          <a:bodyPr wrap="square">
            <a:spAutoFit/>
          </a:bodyPr>
          <a:lstStyle/>
          <a:p>
            <a:r>
              <a:rPr lang="en-IN" sz="1000" b="1" i="0" u="none" strike="noStrike" baseline="0" dirty="0">
                <a:latin typeface="Californian FB" panose="0207040306080B030204" pitchFamily="18" charset="0"/>
              </a:rPr>
              <a:t>Correlation Function Analysis</a:t>
            </a:r>
            <a:endParaRPr lang="en-IN" sz="1000" b="1" dirty="0">
              <a:latin typeface="Californian FB" panose="0207040306080B030204" pitchFamily="18" charset="0"/>
            </a:endParaRPr>
          </a:p>
        </p:txBody>
      </p:sp>
      <p:sp>
        <p:nvSpPr>
          <p:cNvPr id="6" name="TextBox 5">
            <a:extLst>
              <a:ext uri="{FF2B5EF4-FFF2-40B4-BE49-F238E27FC236}">
                <a16:creationId xmlns:a16="http://schemas.microsoft.com/office/drawing/2014/main" id="{CB34A3E8-E572-3A0B-6D48-09DDD1F0F59E}"/>
              </a:ext>
            </a:extLst>
          </p:cNvPr>
          <p:cNvSpPr txBox="1"/>
          <p:nvPr/>
        </p:nvSpPr>
        <p:spPr>
          <a:xfrm>
            <a:off x="460891" y="1910318"/>
            <a:ext cx="4952191" cy="3170099"/>
          </a:xfrm>
          <a:prstGeom prst="rect">
            <a:avLst/>
          </a:prstGeom>
          <a:noFill/>
        </p:spPr>
        <p:txBody>
          <a:bodyPr wrap="square">
            <a:spAutoFit/>
          </a:bodyPr>
          <a:lstStyle/>
          <a:p>
            <a:pPr algn="just"/>
            <a:r>
              <a:rPr lang="en-IN" sz="2000" dirty="0">
                <a:latin typeface="Californian FB" panose="0207040306080B030204" pitchFamily="18" charset="0"/>
              </a:rPr>
              <a:t>The jackknife method involves systematically leaving out one observation at a time from the sample set and calculating the estimate over n-1 observations. </a:t>
            </a:r>
          </a:p>
          <a:p>
            <a:pPr algn="just"/>
            <a:endParaRPr lang="en-IN" sz="2000" dirty="0">
              <a:latin typeface="Californian FB" panose="0207040306080B030204" pitchFamily="18" charset="0"/>
            </a:endParaRPr>
          </a:p>
          <a:p>
            <a:pPr algn="just"/>
            <a:endParaRPr lang="en-IN" sz="2000" dirty="0">
              <a:latin typeface="Californian FB" panose="0207040306080B030204" pitchFamily="18" charset="0"/>
            </a:endParaRPr>
          </a:p>
          <a:p>
            <a:pPr algn="just"/>
            <a:r>
              <a:rPr lang="en-IN" sz="2000" dirty="0">
                <a:latin typeface="Californian FB" panose="0207040306080B030204" pitchFamily="18" charset="0"/>
              </a:rPr>
              <a:t>By doing this for all observations in the sample and examining the variation among the results, one can estimate the bias and variance of the estimator. </a:t>
            </a:r>
          </a:p>
        </p:txBody>
      </p:sp>
      <p:sp>
        <p:nvSpPr>
          <p:cNvPr id="8" name="TextBox 7">
            <a:extLst>
              <a:ext uri="{FF2B5EF4-FFF2-40B4-BE49-F238E27FC236}">
                <a16:creationId xmlns:a16="http://schemas.microsoft.com/office/drawing/2014/main" id="{4A1E9388-E541-2B58-A7D3-F79143CD64EC}"/>
              </a:ext>
            </a:extLst>
          </p:cNvPr>
          <p:cNvSpPr txBox="1"/>
          <p:nvPr/>
        </p:nvSpPr>
        <p:spPr>
          <a:xfrm>
            <a:off x="385303" y="581611"/>
            <a:ext cx="6315996" cy="769441"/>
          </a:xfrm>
          <a:prstGeom prst="rect">
            <a:avLst/>
          </a:prstGeom>
          <a:noFill/>
        </p:spPr>
        <p:txBody>
          <a:bodyPr wrap="square">
            <a:spAutoFit/>
          </a:bodyPr>
          <a:lstStyle/>
          <a:p>
            <a:r>
              <a:rPr lang="en-IN" sz="4400" dirty="0">
                <a:solidFill>
                  <a:schemeClr val="accent6">
                    <a:lumMod val="60000"/>
                    <a:lumOff val="40000"/>
                  </a:schemeClr>
                </a:solidFill>
                <a:latin typeface="Aharoni" panose="02010803020104030203" pitchFamily="2" charset="-79"/>
                <a:cs typeface="Aharoni" panose="02010803020104030203" pitchFamily="2" charset="-79"/>
              </a:rPr>
              <a:t>Jackknife Resampling</a:t>
            </a:r>
          </a:p>
        </p:txBody>
      </p:sp>
      <p:sp>
        <p:nvSpPr>
          <p:cNvPr id="4" name="Slide Number Placeholder 3">
            <a:extLst>
              <a:ext uri="{FF2B5EF4-FFF2-40B4-BE49-F238E27FC236}">
                <a16:creationId xmlns:a16="http://schemas.microsoft.com/office/drawing/2014/main" id="{61E055DE-34F0-8FB3-AB28-3CEF2E84E107}"/>
              </a:ext>
            </a:extLst>
          </p:cNvPr>
          <p:cNvSpPr>
            <a:spLocks noGrp="1"/>
          </p:cNvSpPr>
          <p:nvPr>
            <p:ph type="sldNum" sz="quarter" idx="12"/>
          </p:nvPr>
        </p:nvSpPr>
        <p:spPr/>
        <p:txBody>
          <a:bodyPr/>
          <a:lstStyle/>
          <a:p>
            <a:fld id="{D89AFC6E-4472-451C-8747-F2927AD4B072}" type="slidenum">
              <a:rPr lang="en-IN" smtClean="0"/>
              <a:t>7</a:t>
            </a:fld>
            <a:endParaRPr lang="en-IN"/>
          </a:p>
        </p:txBody>
      </p:sp>
      <p:sp>
        <p:nvSpPr>
          <p:cNvPr id="7" name="TextBox 6">
            <a:extLst>
              <a:ext uri="{FF2B5EF4-FFF2-40B4-BE49-F238E27FC236}">
                <a16:creationId xmlns:a16="http://schemas.microsoft.com/office/drawing/2014/main" id="{C65FF8E1-A091-DA75-ABAD-325B92DBFF60}"/>
              </a:ext>
            </a:extLst>
          </p:cNvPr>
          <p:cNvSpPr txBox="1"/>
          <p:nvPr/>
        </p:nvSpPr>
        <p:spPr>
          <a:xfrm>
            <a:off x="7592483" y="5776011"/>
            <a:ext cx="2036234" cy="276999"/>
          </a:xfrm>
          <a:prstGeom prst="rect">
            <a:avLst/>
          </a:prstGeom>
          <a:noFill/>
        </p:spPr>
        <p:txBody>
          <a:bodyPr wrap="square">
            <a:spAutoFit/>
          </a:bodyPr>
          <a:lstStyle/>
          <a:p>
            <a:r>
              <a:rPr lang="fr-FR" sz="1200" b="0" i="0" dirty="0">
                <a:solidFill>
                  <a:srgbClr val="6B6B6B"/>
                </a:solidFill>
                <a:effectLst/>
                <a:latin typeface="sohne"/>
              </a:rPr>
              <a:t>Source: </a:t>
            </a:r>
            <a:r>
              <a:rPr lang="fr-FR" sz="1200" b="0" i="0" dirty="0" err="1">
                <a:solidFill>
                  <a:srgbClr val="6B6B6B"/>
                </a:solidFill>
                <a:effectLst/>
                <a:latin typeface="sohne"/>
              </a:rPr>
              <a:t>Statistics</a:t>
            </a:r>
            <a:r>
              <a:rPr lang="fr-FR" sz="1200" dirty="0">
                <a:solidFill>
                  <a:srgbClr val="6B6B6B"/>
                </a:solidFill>
                <a:latin typeface="sohne"/>
              </a:rPr>
              <a:t> Time</a:t>
            </a:r>
            <a:endParaRPr lang="en-IN" sz="1200" dirty="0"/>
          </a:p>
        </p:txBody>
      </p:sp>
    </p:spTree>
    <p:extLst>
      <p:ext uri="{BB962C8B-B14F-4D97-AF65-F5344CB8AC3E}">
        <p14:creationId xmlns:p14="http://schemas.microsoft.com/office/powerpoint/2010/main" val="3574593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106DCB-4420-4813-655F-C30DA5892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570" y="1534783"/>
            <a:ext cx="6306430" cy="4741606"/>
          </a:xfrm>
          <a:prstGeom prst="rect">
            <a:avLst/>
          </a:prstGeom>
        </p:spPr>
      </p:pic>
      <p:pic>
        <p:nvPicPr>
          <p:cNvPr id="2" name="Picture 2" descr="Focus on lattice QCD - Journal of Physics G: Nuclear and Particle Physics -  IOPscience">
            <a:extLst>
              <a:ext uri="{FF2B5EF4-FFF2-40B4-BE49-F238E27FC236}">
                <a16:creationId xmlns:a16="http://schemas.microsoft.com/office/drawing/2014/main" id="{AFC94482-E22E-1988-2783-BEFEBAB4C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3873" y="0"/>
            <a:ext cx="700101" cy="52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821380-3CDD-0E62-8DE6-C8EB84148CEE}"/>
              </a:ext>
            </a:extLst>
          </p:cNvPr>
          <p:cNvSpPr txBox="1"/>
          <p:nvPr/>
        </p:nvSpPr>
        <p:spPr>
          <a:xfrm>
            <a:off x="10270938" y="110268"/>
            <a:ext cx="2360736" cy="246221"/>
          </a:xfrm>
          <a:prstGeom prst="rect">
            <a:avLst/>
          </a:prstGeom>
          <a:noFill/>
        </p:spPr>
        <p:txBody>
          <a:bodyPr wrap="square">
            <a:spAutoFit/>
          </a:bodyPr>
          <a:lstStyle/>
          <a:p>
            <a:r>
              <a:rPr lang="en-IN" sz="1000" b="1" i="0" u="none" strike="noStrike" baseline="0" dirty="0">
                <a:latin typeface="Californian FB" panose="0207040306080B030204" pitchFamily="18" charset="0"/>
              </a:rPr>
              <a:t>Correlation Function Analysis</a:t>
            </a:r>
            <a:endParaRPr lang="en-IN" sz="1000" b="1" dirty="0">
              <a:latin typeface="Californian FB" panose="0207040306080B030204" pitchFamily="18" charset="0"/>
            </a:endParaRPr>
          </a:p>
        </p:txBody>
      </p:sp>
      <p:sp>
        <p:nvSpPr>
          <p:cNvPr id="5" name="TextBox 4">
            <a:extLst>
              <a:ext uri="{FF2B5EF4-FFF2-40B4-BE49-F238E27FC236}">
                <a16:creationId xmlns:a16="http://schemas.microsoft.com/office/drawing/2014/main" id="{A9D11A5C-2440-58C3-7443-88104C87DDE8}"/>
              </a:ext>
            </a:extLst>
          </p:cNvPr>
          <p:cNvSpPr txBox="1"/>
          <p:nvPr/>
        </p:nvSpPr>
        <p:spPr>
          <a:xfrm>
            <a:off x="701039" y="1817398"/>
            <a:ext cx="4578884" cy="3970318"/>
          </a:xfrm>
          <a:prstGeom prst="rect">
            <a:avLst/>
          </a:prstGeom>
          <a:noFill/>
        </p:spPr>
        <p:txBody>
          <a:bodyPr wrap="square">
            <a:spAutoFit/>
          </a:bodyPr>
          <a:lstStyle/>
          <a:p>
            <a:pPr algn="just"/>
            <a:r>
              <a:rPr lang="en-IN" dirty="0">
                <a:latin typeface="Californian FB" panose="0207040306080B030204" pitchFamily="18" charset="0"/>
              </a:rPr>
              <a:t>Bootstrap estimation is a powerful resampling technique used to infer the distribution of a statistic (like the mean or variance) by repeatedly sampling subsets of the observed data with replacement. </a:t>
            </a:r>
          </a:p>
          <a:p>
            <a:pPr algn="just"/>
            <a:endParaRPr lang="en-IN" dirty="0">
              <a:latin typeface="Californian FB" panose="0207040306080B030204" pitchFamily="18" charset="0"/>
            </a:endParaRPr>
          </a:p>
          <a:p>
            <a:pPr algn="just"/>
            <a:r>
              <a:rPr lang="en-IN" dirty="0">
                <a:latin typeface="Californian FB" panose="0207040306080B030204" pitchFamily="18" charset="0"/>
              </a:rPr>
              <a:t>The key idea is to simulate the process of obtaining new sample sets by drawing from the original dataset. By doing this many times (say thousands or even millions), you can build an empirical distribution of the statistic and estimate its variance, confidence intervals, and more.</a:t>
            </a:r>
          </a:p>
          <a:p>
            <a:pPr algn="just"/>
            <a:endParaRPr lang="en-IN" dirty="0">
              <a:latin typeface="Californian FB" panose="0207040306080B030204" pitchFamily="18" charset="0"/>
            </a:endParaRPr>
          </a:p>
        </p:txBody>
      </p:sp>
      <p:sp>
        <p:nvSpPr>
          <p:cNvPr id="4" name="TextBox 3">
            <a:extLst>
              <a:ext uri="{FF2B5EF4-FFF2-40B4-BE49-F238E27FC236}">
                <a16:creationId xmlns:a16="http://schemas.microsoft.com/office/drawing/2014/main" id="{38795790-2989-839D-9A43-00FA570A4B74}"/>
              </a:ext>
            </a:extLst>
          </p:cNvPr>
          <p:cNvSpPr txBox="1"/>
          <p:nvPr/>
        </p:nvSpPr>
        <p:spPr>
          <a:xfrm>
            <a:off x="385303" y="581611"/>
            <a:ext cx="6315996" cy="769441"/>
          </a:xfrm>
          <a:prstGeom prst="rect">
            <a:avLst/>
          </a:prstGeom>
          <a:noFill/>
        </p:spPr>
        <p:txBody>
          <a:bodyPr wrap="square">
            <a:spAutoFit/>
          </a:bodyPr>
          <a:lstStyle/>
          <a:p>
            <a:r>
              <a:rPr lang="en-IN" sz="4400" dirty="0">
                <a:solidFill>
                  <a:schemeClr val="accent6">
                    <a:lumMod val="60000"/>
                    <a:lumOff val="40000"/>
                  </a:schemeClr>
                </a:solidFill>
                <a:latin typeface="Aharoni" panose="02010803020104030203" pitchFamily="2" charset="-79"/>
                <a:cs typeface="Aharoni" panose="02010803020104030203" pitchFamily="2" charset="-79"/>
              </a:rPr>
              <a:t>Bootstrap Resampling</a:t>
            </a:r>
          </a:p>
        </p:txBody>
      </p:sp>
      <p:sp>
        <p:nvSpPr>
          <p:cNvPr id="6" name="Slide Number Placeholder 5">
            <a:extLst>
              <a:ext uri="{FF2B5EF4-FFF2-40B4-BE49-F238E27FC236}">
                <a16:creationId xmlns:a16="http://schemas.microsoft.com/office/drawing/2014/main" id="{D59BB161-C515-B966-24B9-80680C4EE32C}"/>
              </a:ext>
            </a:extLst>
          </p:cNvPr>
          <p:cNvSpPr>
            <a:spLocks noGrp="1"/>
          </p:cNvSpPr>
          <p:nvPr>
            <p:ph type="sldNum" sz="quarter" idx="12"/>
          </p:nvPr>
        </p:nvSpPr>
        <p:spPr/>
        <p:txBody>
          <a:bodyPr/>
          <a:lstStyle/>
          <a:p>
            <a:fld id="{D89AFC6E-4472-451C-8747-F2927AD4B072}" type="slidenum">
              <a:rPr lang="en-IN" smtClean="0"/>
              <a:t>8</a:t>
            </a:fld>
            <a:endParaRPr lang="en-IN"/>
          </a:p>
        </p:txBody>
      </p:sp>
      <p:sp>
        <p:nvSpPr>
          <p:cNvPr id="9" name="TextBox 8">
            <a:extLst>
              <a:ext uri="{FF2B5EF4-FFF2-40B4-BE49-F238E27FC236}">
                <a16:creationId xmlns:a16="http://schemas.microsoft.com/office/drawing/2014/main" id="{A3A2BD3E-E828-FAE9-9C0E-6A84FB801152}"/>
              </a:ext>
            </a:extLst>
          </p:cNvPr>
          <p:cNvSpPr txBox="1"/>
          <p:nvPr/>
        </p:nvSpPr>
        <p:spPr>
          <a:xfrm>
            <a:off x="9034002" y="6356350"/>
            <a:ext cx="2036234" cy="276999"/>
          </a:xfrm>
          <a:prstGeom prst="rect">
            <a:avLst/>
          </a:prstGeom>
          <a:noFill/>
        </p:spPr>
        <p:txBody>
          <a:bodyPr wrap="square">
            <a:spAutoFit/>
          </a:bodyPr>
          <a:lstStyle/>
          <a:p>
            <a:r>
              <a:rPr lang="fr-FR" sz="1200" b="0" i="0" dirty="0">
                <a:solidFill>
                  <a:srgbClr val="6B6B6B"/>
                </a:solidFill>
                <a:effectLst/>
                <a:latin typeface="sohne"/>
              </a:rPr>
              <a:t>Source: Ming Cui et al (2017)</a:t>
            </a:r>
            <a:endParaRPr lang="en-IN" sz="1200" dirty="0"/>
          </a:p>
        </p:txBody>
      </p:sp>
    </p:spTree>
    <p:extLst>
      <p:ext uri="{BB962C8B-B14F-4D97-AF65-F5344CB8AC3E}">
        <p14:creationId xmlns:p14="http://schemas.microsoft.com/office/powerpoint/2010/main" val="3239524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ocus on lattice QCD - Journal of Physics G: Nuclear and Particle Physics -  IOPscience">
            <a:extLst>
              <a:ext uri="{FF2B5EF4-FFF2-40B4-BE49-F238E27FC236}">
                <a16:creationId xmlns:a16="http://schemas.microsoft.com/office/drawing/2014/main" id="{82064C9E-A4CD-1EA5-B434-2251676AC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873" y="0"/>
            <a:ext cx="700101" cy="52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259042-16A9-F6E5-3BCC-26A86835AA4F}"/>
              </a:ext>
            </a:extLst>
          </p:cNvPr>
          <p:cNvSpPr txBox="1"/>
          <p:nvPr/>
        </p:nvSpPr>
        <p:spPr>
          <a:xfrm>
            <a:off x="10270938" y="110268"/>
            <a:ext cx="2360736" cy="246221"/>
          </a:xfrm>
          <a:prstGeom prst="rect">
            <a:avLst/>
          </a:prstGeom>
          <a:noFill/>
        </p:spPr>
        <p:txBody>
          <a:bodyPr wrap="square">
            <a:spAutoFit/>
          </a:bodyPr>
          <a:lstStyle/>
          <a:p>
            <a:r>
              <a:rPr lang="en-IN" sz="1000" b="1" i="0" u="none" strike="noStrike" baseline="0" dirty="0">
                <a:latin typeface="Californian FB" panose="0207040306080B030204" pitchFamily="18" charset="0"/>
              </a:rPr>
              <a:t>Correlation Function Analysis</a:t>
            </a:r>
            <a:endParaRPr lang="en-IN" sz="1000" b="1" dirty="0">
              <a:latin typeface="Californian FB" panose="0207040306080B030204" pitchFamily="18" charset="0"/>
            </a:endParaRPr>
          </a:p>
        </p:txBody>
      </p:sp>
      <p:sp>
        <p:nvSpPr>
          <p:cNvPr id="8" name="TextBox 7">
            <a:extLst>
              <a:ext uri="{FF2B5EF4-FFF2-40B4-BE49-F238E27FC236}">
                <a16:creationId xmlns:a16="http://schemas.microsoft.com/office/drawing/2014/main" id="{FBA3C805-5F32-020A-3C9F-81F4E2B86353}"/>
              </a:ext>
            </a:extLst>
          </p:cNvPr>
          <p:cNvSpPr txBox="1"/>
          <p:nvPr/>
        </p:nvSpPr>
        <p:spPr>
          <a:xfrm>
            <a:off x="658147" y="1500292"/>
            <a:ext cx="7851672" cy="4524315"/>
          </a:xfrm>
          <a:prstGeom prst="rect">
            <a:avLst/>
          </a:prstGeom>
          <a:noFill/>
        </p:spPr>
        <p:txBody>
          <a:bodyPr wrap="square">
            <a:spAutoFit/>
          </a:bodyPr>
          <a:lstStyle/>
          <a:p>
            <a:r>
              <a:rPr lang="en-IN" sz="2400" b="1" dirty="0">
                <a:solidFill>
                  <a:schemeClr val="accent6">
                    <a:lumMod val="75000"/>
                  </a:schemeClr>
                </a:solidFill>
                <a:latin typeface="Century" panose="02040604050505020304" pitchFamily="18" charset="0"/>
              </a:rPr>
              <a:t>Jackknife</a:t>
            </a:r>
          </a:p>
          <a:p>
            <a:r>
              <a:rPr lang="en-IN" sz="2400" dirty="0">
                <a:latin typeface="Century" panose="02040604050505020304" pitchFamily="18" charset="0"/>
              </a:rPr>
              <a:t>- Simpler formulation</a:t>
            </a:r>
          </a:p>
          <a:p>
            <a:r>
              <a:rPr lang="en-IN" sz="2400" dirty="0">
                <a:latin typeface="Century" panose="02040604050505020304" pitchFamily="18" charset="0"/>
              </a:rPr>
              <a:t>- Deterministic results</a:t>
            </a:r>
          </a:p>
          <a:p>
            <a:r>
              <a:rPr lang="en-IN" sz="2400" dirty="0">
                <a:latin typeface="Century" panose="02040604050505020304" pitchFamily="18" charset="0"/>
              </a:rPr>
              <a:t>- Bias correction</a:t>
            </a:r>
          </a:p>
          <a:p>
            <a:endParaRPr lang="en-IN" sz="2400" dirty="0">
              <a:latin typeface="Century" panose="02040604050505020304" pitchFamily="18" charset="0"/>
            </a:endParaRPr>
          </a:p>
          <a:p>
            <a:endParaRPr lang="en-IN" sz="2400" dirty="0">
              <a:latin typeface="Century" panose="02040604050505020304" pitchFamily="18" charset="0"/>
            </a:endParaRPr>
          </a:p>
          <a:p>
            <a:endParaRPr lang="en-IN" sz="2400" dirty="0">
              <a:latin typeface="Century" panose="02040604050505020304" pitchFamily="18" charset="0"/>
            </a:endParaRPr>
          </a:p>
          <a:p>
            <a:r>
              <a:rPr lang="en-IN" sz="2400" b="1" dirty="0">
                <a:solidFill>
                  <a:schemeClr val="accent6">
                    <a:lumMod val="75000"/>
                  </a:schemeClr>
                </a:solidFill>
                <a:latin typeface="Century" panose="02040604050505020304" pitchFamily="18" charset="0"/>
              </a:rPr>
              <a:t>Bootstrap</a:t>
            </a:r>
          </a:p>
          <a:p>
            <a:r>
              <a:rPr lang="en-IN" sz="2400" dirty="0">
                <a:latin typeface="Century" panose="02040604050505020304" pitchFamily="18" charset="0"/>
              </a:rPr>
              <a:t>- Greater versatility</a:t>
            </a:r>
          </a:p>
          <a:p>
            <a:r>
              <a:rPr lang="en-IN" sz="2400" dirty="0">
                <a:latin typeface="Century" panose="02040604050505020304" pitchFamily="18" charset="0"/>
              </a:rPr>
              <a:t>- Accurate error estimates</a:t>
            </a:r>
          </a:p>
          <a:p>
            <a:r>
              <a:rPr lang="en-IN" sz="2400" dirty="0">
                <a:latin typeface="Century" panose="02040604050505020304" pitchFamily="18" charset="0"/>
              </a:rPr>
              <a:t>- Useful for complex statistics</a:t>
            </a:r>
          </a:p>
          <a:p>
            <a:endParaRPr lang="en-IN" sz="2400" dirty="0">
              <a:latin typeface="Century" panose="02040604050505020304" pitchFamily="18" charset="0"/>
            </a:endParaRPr>
          </a:p>
        </p:txBody>
      </p:sp>
      <p:sp>
        <p:nvSpPr>
          <p:cNvPr id="9" name="TextBox 8">
            <a:extLst>
              <a:ext uri="{FF2B5EF4-FFF2-40B4-BE49-F238E27FC236}">
                <a16:creationId xmlns:a16="http://schemas.microsoft.com/office/drawing/2014/main" id="{04C4ABE3-0E1C-67D0-D86B-A6B58E7E9ECE}"/>
              </a:ext>
            </a:extLst>
          </p:cNvPr>
          <p:cNvSpPr txBox="1"/>
          <p:nvPr/>
        </p:nvSpPr>
        <p:spPr>
          <a:xfrm>
            <a:off x="385303" y="581611"/>
            <a:ext cx="6315996" cy="769441"/>
          </a:xfrm>
          <a:prstGeom prst="rect">
            <a:avLst/>
          </a:prstGeom>
          <a:noFill/>
        </p:spPr>
        <p:txBody>
          <a:bodyPr wrap="square">
            <a:spAutoFit/>
          </a:bodyPr>
          <a:lstStyle/>
          <a:p>
            <a:r>
              <a:rPr lang="en-IN" sz="4400" dirty="0">
                <a:solidFill>
                  <a:schemeClr val="accent6">
                    <a:lumMod val="60000"/>
                    <a:lumOff val="40000"/>
                  </a:schemeClr>
                </a:solidFill>
                <a:latin typeface="Aharoni" panose="02010803020104030203" pitchFamily="2" charset="-79"/>
                <a:cs typeface="Aharoni" panose="02010803020104030203" pitchFamily="2" charset="-79"/>
              </a:rPr>
              <a:t>Jackknife VS Bootstrap</a:t>
            </a:r>
          </a:p>
        </p:txBody>
      </p:sp>
      <p:pic>
        <p:nvPicPr>
          <p:cNvPr id="13" name="Picture 12">
            <a:extLst>
              <a:ext uri="{FF2B5EF4-FFF2-40B4-BE49-F238E27FC236}">
                <a16:creationId xmlns:a16="http://schemas.microsoft.com/office/drawing/2014/main" id="{ED3C1C16-840B-DB89-98E4-EE9C13B87EA2}"/>
              </a:ext>
            </a:extLst>
          </p:cNvPr>
          <p:cNvPicPr>
            <a:picLocks noChangeAspect="1"/>
          </p:cNvPicPr>
          <p:nvPr/>
        </p:nvPicPr>
        <p:blipFill>
          <a:blip r:embed="rId4"/>
          <a:stretch>
            <a:fillRect/>
          </a:stretch>
        </p:blipFill>
        <p:spPr>
          <a:xfrm>
            <a:off x="7358012" y="1132955"/>
            <a:ext cx="4093294" cy="2416759"/>
          </a:xfrm>
          <a:prstGeom prst="rect">
            <a:avLst/>
          </a:prstGeom>
        </p:spPr>
      </p:pic>
      <p:pic>
        <p:nvPicPr>
          <p:cNvPr id="15" name="Picture 14">
            <a:extLst>
              <a:ext uri="{FF2B5EF4-FFF2-40B4-BE49-F238E27FC236}">
                <a16:creationId xmlns:a16="http://schemas.microsoft.com/office/drawing/2014/main" id="{23B1DEE3-659C-D031-58D0-E501D8657A49}"/>
              </a:ext>
            </a:extLst>
          </p:cNvPr>
          <p:cNvPicPr>
            <a:picLocks noChangeAspect="1"/>
          </p:cNvPicPr>
          <p:nvPr/>
        </p:nvPicPr>
        <p:blipFill>
          <a:blip r:embed="rId5"/>
          <a:stretch>
            <a:fillRect/>
          </a:stretch>
        </p:blipFill>
        <p:spPr>
          <a:xfrm>
            <a:off x="7358011" y="3762449"/>
            <a:ext cx="4093295" cy="2495116"/>
          </a:xfrm>
          <a:prstGeom prst="rect">
            <a:avLst/>
          </a:prstGeom>
        </p:spPr>
      </p:pic>
      <p:sp>
        <p:nvSpPr>
          <p:cNvPr id="4" name="Slide Number Placeholder 3">
            <a:extLst>
              <a:ext uri="{FF2B5EF4-FFF2-40B4-BE49-F238E27FC236}">
                <a16:creationId xmlns:a16="http://schemas.microsoft.com/office/drawing/2014/main" id="{AB8DE236-FED1-CC35-A106-F4329E2F6D49}"/>
              </a:ext>
            </a:extLst>
          </p:cNvPr>
          <p:cNvSpPr>
            <a:spLocks noGrp="1"/>
          </p:cNvSpPr>
          <p:nvPr>
            <p:ph type="sldNum" sz="quarter" idx="12"/>
          </p:nvPr>
        </p:nvSpPr>
        <p:spPr/>
        <p:txBody>
          <a:bodyPr/>
          <a:lstStyle/>
          <a:p>
            <a:fld id="{D89AFC6E-4472-451C-8747-F2927AD4B072}" type="slidenum">
              <a:rPr lang="en-IN" smtClean="0"/>
              <a:t>9</a:t>
            </a:fld>
            <a:endParaRPr lang="en-IN"/>
          </a:p>
        </p:txBody>
      </p:sp>
    </p:spTree>
    <p:extLst>
      <p:ext uri="{BB962C8B-B14F-4D97-AF65-F5344CB8AC3E}">
        <p14:creationId xmlns:p14="http://schemas.microsoft.com/office/powerpoint/2010/main" val="3376834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1136</Words>
  <Application>Microsoft Office PowerPoint</Application>
  <PresentationFormat>Widescreen</PresentationFormat>
  <Paragraphs>110</Paragraphs>
  <Slides>10</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Aharoni</vt:lpstr>
      <vt:lpstr>Architects Daughter</vt:lpstr>
      <vt:lpstr>Arial</vt:lpstr>
      <vt:lpstr>Calibri</vt:lpstr>
      <vt:lpstr>Calibri Light</vt:lpstr>
      <vt:lpstr>Californian FB</vt:lpstr>
      <vt:lpstr>Cambria Math</vt:lpstr>
      <vt:lpstr>Centaur</vt:lpstr>
      <vt:lpstr>Century</vt:lpstr>
      <vt:lpstr>sohne</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anil</dc:creator>
  <cp:lastModifiedBy>adam anil</cp:lastModifiedBy>
  <cp:revision>3</cp:revision>
  <dcterms:created xsi:type="dcterms:W3CDTF">2023-09-08T17:44:42Z</dcterms:created>
  <dcterms:modified xsi:type="dcterms:W3CDTF">2023-09-10T06:23:39Z</dcterms:modified>
</cp:coreProperties>
</file>